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4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6" r:id="rId30"/>
    <p:sldId id="282" r:id="rId31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eej Raza" userId="1494c49da303d2ff" providerId="LiveId" clId="{6CE6B044-AF8D-4995-AA5A-783616A050E4}"/>
    <pc:docChg chg="undo custSel addSld modSld">
      <pc:chgData name="Areej Raza" userId="1494c49da303d2ff" providerId="LiveId" clId="{6CE6B044-AF8D-4995-AA5A-783616A050E4}" dt="2020-08-16T15:38:27.396" v="298" actId="22"/>
      <pc:docMkLst>
        <pc:docMk/>
      </pc:docMkLst>
      <pc:sldChg chg="modSp mod">
        <pc:chgData name="Areej Raza" userId="1494c49da303d2ff" providerId="LiveId" clId="{6CE6B044-AF8D-4995-AA5A-783616A050E4}" dt="2020-08-16T15:26:20.871" v="20" actId="20577"/>
        <pc:sldMkLst>
          <pc:docMk/>
          <pc:sldMk cId="0" sldId="258"/>
        </pc:sldMkLst>
        <pc:spChg chg="mod">
          <ac:chgData name="Areej Raza" userId="1494c49da303d2ff" providerId="LiveId" clId="{6CE6B044-AF8D-4995-AA5A-783616A050E4}" dt="2020-08-16T15:26:20.871" v="20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Areej Raza" userId="1494c49da303d2ff" providerId="LiveId" clId="{6CE6B044-AF8D-4995-AA5A-783616A050E4}" dt="2020-08-16T15:36:58.630" v="252" actId="20577"/>
        <pc:sldMkLst>
          <pc:docMk/>
          <pc:sldMk cId="0" sldId="260"/>
        </pc:sldMkLst>
        <pc:spChg chg="mod">
          <ac:chgData name="Areej Raza" userId="1494c49da303d2ff" providerId="LiveId" clId="{6CE6B044-AF8D-4995-AA5A-783616A050E4}" dt="2020-08-16T15:26:34.477" v="22" actId="14100"/>
          <ac:spMkLst>
            <pc:docMk/>
            <pc:sldMk cId="0" sldId="260"/>
            <ac:spMk id="3" creationId="{00000000-0000-0000-0000-000000000000}"/>
          </ac:spMkLst>
        </pc:spChg>
        <pc:spChg chg="mod">
          <ac:chgData name="Areej Raza" userId="1494c49da303d2ff" providerId="LiveId" clId="{6CE6B044-AF8D-4995-AA5A-783616A050E4}" dt="2020-08-16T15:36:58.630" v="252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Areej Raza" userId="1494c49da303d2ff" providerId="LiveId" clId="{6CE6B044-AF8D-4995-AA5A-783616A050E4}" dt="2020-08-16T15:26:46.688" v="25" actId="1076"/>
          <ac:spMkLst>
            <pc:docMk/>
            <pc:sldMk cId="0" sldId="260"/>
            <ac:spMk id="9" creationId="{00000000-0000-0000-0000-000000000000}"/>
          </ac:spMkLst>
        </pc:spChg>
      </pc:sldChg>
      <pc:sldChg chg="modSp mod">
        <pc:chgData name="Areej Raza" userId="1494c49da303d2ff" providerId="LiveId" clId="{6CE6B044-AF8D-4995-AA5A-783616A050E4}" dt="2020-08-16T15:36:47.046" v="248" actId="20577"/>
        <pc:sldMkLst>
          <pc:docMk/>
          <pc:sldMk cId="0" sldId="262"/>
        </pc:sldMkLst>
        <pc:spChg chg="mod">
          <ac:chgData name="Areej Raza" userId="1494c49da303d2ff" providerId="LiveId" clId="{6CE6B044-AF8D-4995-AA5A-783616A050E4}" dt="2020-08-16T15:36:47.046" v="248" actId="20577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Areej Raza" userId="1494c49da303d2ff" providerId="LiveId" clId="{6CE6B044-AF8D-4995-AA5A-783616A050E4}" dt="2020-08-16T15:25:50.652" v="19" actId="1076"/>
        <pc:sldMkLst>
          <pc:docMk/>
          <pc:sldMk cId="0" sldId="265"/>
        </pc:sldMkLst>
        <pc:spChg chg="mod">
          <ac:chgData name="Areej Raza" userId="1494c49da303d2ff" providerId="LiveId" clId="{6CE6B044-AF8D-4995-AA5A-783616A050E4}" dt="2020-08-16T15:25:45.796" v="18" actId="404"/>
          <ac:spMkLst>
            <pc:docMk/>
            <pc:sldMk cId="0" sldId="265"/>
            <ac:spMk id="3" creationId="{00000000-0000-0000-0000-000000000000}"/>
          </ac:spMkLst>
        </pc:spChg>
        <pc:spChg chg="mod">
          <ac:chgData name="Areej Raza" userId="1494c49da303d2ff" providerId="LiveId" clId="{6CE6B044-AF8D-4995-AA5A-783616A050E4}" dt="2020-08-16T15:25:50.652" v="19" actId="1076"/>
          <ac:spMkLst>
            <pc:docMk/>
            <pc:sldMk cId="0" sldId="265"/>
            <ac:spMk id="8" creationId="{00000000-0000-0000-0000-000000000000}"/>
          </ac:spMkLst>
        </pc:spChg>
      </pc:sldChg>
      <pc:sldChg chg="modSp mod">
        <pc:chgData name="Areej Raza" userId="1494c49da303d2ff" providerId="LiveId" clId="{6CE6B044-AF8D-4995-AA5A-783616A050E4}" dt="2020-08-16T15:27:24.024" v="28" actId="14100"/>
        <pc:sldMkLst>
          <pc:docMk/>
          <pc:sldMk cId="0" sldId="266"/>
        </pc:sldMkLst>
        <pc:spChg chg="mod">
          <ac:chgData name="Areej Raza" userId="1494c49da303d2ff" providerId="LiveId" clId="{6CE6B044-AF8D-4995-AA5A-783616A050E4}" dt="2020-08-16T15:27:24.024" v="28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Areej Raza" userId="1494c49da303d2ff" providerId="LiveId" clId="{6CE6B044-AF8D-4995-AA5A-783616A050E4}" dt="2020-08-16T15:27:19.709" v="27" actId="255"/>
          <ac:spMkLst>
            <pc:docMk/>
            <pc:sldMk cId="0" sldId="266"/>
            <ac:spMk id="4" creationId="{00000000-0000-0000-0000-000000000000}"/>
          </ac:spMkLst>
        </pc:spChg>
      </pc:sldChg>
      <pc:sldChg chg="modSp mod">
        <pc:chgData name="Areej Raza" userId="1494c49da303d2ff" providerId="LiveId" clId="{6CE6B044-AF8D-4995-AA5A-783616A050E4}" dt="2020-08-16T15:28:41.375" v="110" actId="13926"/>
        <pc:sldMkLst>
          <pc:docMk/>
          <pc:sldMk cId="0" sldId="273"/>
        </pc:sldMkLst>
        <pc:spChg chg="mod">
          <ac:chgData name="Areej Raza" userId="1494c49da303d2ff" providerId="LiveId" clId="{6CE6B044-AF8D-4995-AA5A-783616A050E4}" dt="2020-08-16T15:28:06.586" v="32" actId="20577"/>
          <ac:spMkLst>
            <pc:docMk/>
            <pc:sldMk cId="0" sldId="273"/>
            <ac:spMk id="7" creationId="{00000000-0000-0000-0000-000000000000}"/>
          </ac:spMkLst>
        </pc:spChg>
        <pc:spChg chg="mod">
          <ac:chgData name="Areej Raza" userId="1494c49da303d2ff" providerId="LiveId" clId="{6CE6B044-AF8D-4995-AA5A-783616A050E4}" dt="2020-08-16T15:28:41.375" v="110" actId="13926"/>
          <ac:spMkLst>
            <pc:docMk/>
            <pc:sldMk cId="0" sldId="273"/>
            <ac:spMk id="13" creationId="{00000000-0000-0000-0000-000000000000}"/>
          </ac:spMkLst>
        </pc:spChg>
      </pc:sldChg>
      <pc:sldChg chg="addSp modSp add mod">
        <pc:chgData name="Areej Raza" userId="1494c49da303d2ff" providerId="LiveId" clId="{6CE6B044-AF8D-4995-AA5A-783616A050E4}" dt="2020-08-16T15:25:14.674" v="14" actId="1076"/>
        <pc:sldMkLst>
          <pc:docMk/>
          <pc:sldMk cId="229525850" sldId="284"/>
        </pc:sldMkLst>
        <pc:spChg chg="mod">
          <ac:chgData name="Areej Raza" userId="1494c49da303d2ff" providerId="LiveId" clId="{6CE6B044-AF8D-4995-AA5A-783616A050E4}" dt="2020-08-16T15:25:14.674" v="14" actId="1076"/>
          <ac:spMkLst>
            <pc:docMk/>
            <pc:sldMk cId="229525850" sldId="284"/>
            <ac:spMk id="208" creationId="{00000000-0000-0000-0000-000000000000}"/>
          </ac:spMkLst>
        </pc:spChg>
        <pc:picChg chg="add mod modCrop">
          <ac:chgData name="Areej Raza" userId="1494c49da303d2ff" providerId="LiveId" clId="{6CE6B044-AF8D-4995-AA5A-783616A050E4}" dt="2020-08-16T15:25:10.789" v="13" actId="1076"/>
          <ac:picMkLst>
            <pc:docMk/>
            <pc:sldMk cId="229525850" sldId="284"/>
            <ac:picMk id="3" creationId="{A55460A7-770F-4F8C-9DEF-EB734458D116}"/>
          </ac:picMkLst>
        </pc:picChg>
      </pc:sldChg>
      <pc:sldChg chg="addSp modSp new mod setBg">
        <pc:chgData name="Areej Raza" userId="1494c49da303d2ff" providerId="LiveId" clId="{6CE6B044-AF8D-4995-AA5A-783616A050E4}" dt="2020-08-16T15:38:27.396" v="298" actId="22"/>
        <pc:sldMkLst>
          <pc:docMk/>
          <pc:sldMk cId="3407761902" sldId="285"/>
        </pc:sldMkLst>
        <pc:spChg chg="add mod">
          <ac:chgData name="Areej Raza" userId="1494c49da303d2ff" providerId="LiveId" clId="{6CE6B044-AF8D-4995-AA5A-783616A050E4}" dt="2020-08-16T15:35:57.163" v="185" actId="1076"/>
          <ac:spMkLst>
            <pc:docMk/>
            <pc:sldMk cId="3407761902" sldId="285"/>
            <ac:spMk id="2" creationId="{C2CC4A83-21C6-4770-B477-2AA9E7859B1C}"/>
          </ac:spMkLst>
        </pc:spChg>
        <pc:spChg chg="add">
          <ac:chgData name="Areej Raza" userId="1494c49da303d2ff" providerId="LiveId" clId="{6CE6B044-AF8D-4995-AA5A-783616A050E4}" dt="2020-08-16T15:38:27.396" v="298" actId="22"/>
          <ac:spMkLst>
            <pc:docMk/>
            <pc:sldMk cId="3407761902" sldId="285"/>
            <ac:spMk id="4" creationId="{BABA7BBD-3833-47E9-ABC7-DC23E79B300C}"/>
          </ac:spMkLst>
        </pc:spChg>
      </pc:sldChg>
      <pc:sldChg chg="addSp delSp modSp add mod setBg">
        <pc:chgData name="Areej Raza" userId="1494c49da303d2ff" providerId="LiveId" clId="{6CE6B044-AF8D-4995-AA5A-783616A050E4}" dt="2020-08-16T15:38:21.043" v="297" actId="22"/>
        <pc:sldMkLst>
          <pc:docMk/>
          <pc:sldMk cId="1363589085" sldId="286"/>
        </pc:sldMkLst>
        <pc:spChg chg="del">
          <ac:chgData name="Areej Raza" userId="1494c49da303d2ff" providerId="LiveId" clId="{6CE6B044-AF8D-4995-AA5A-783616A050E4}" dt="2020-08-16T15:37:54.807" v="291" actId="478"/>
          <ac:spMkLst>
            <pc:docMk/>
            <pc:sldMk cId="1363589085" sldId="286"/>
            <ac:spMk id="2" creationId="{C2CC4A83-21C6-4770-B477-2AA9E7859B1C}"/>
          </ac:spMkLst>
        </pc:spChg>
        <pc:spChg chg="add del mod">
          <ac:chgData name="Areej Raza" userId="1494c49da303d2ff" providerId="LiveId" clId="{6CE6B044-AF8D-4995-AA5A-783616A050E4}" dt="2020-08-16T15:38:09.406" v="296" actId="1076"/>
          <ac:spMkLst>
            <pc:docMk/>
            <pc:sldMk cId="1363589085" sldId="286"/>
            <ac:spMk id="3" creationId="{2387CED3-8531-4FEC-BFD7-C8F4ADB36F0A}"/>
          </ac:spMkLst>
        </pc:spChg>
        <pc:spChg chg="add">
          <ac:chgData name="Areej Raza" userId="1494c49da303d2ff" providerId="LiveId" clId="{6CE6B044-AF8D-4995-AA5A-783616A050E4}" dt="2020-08-16T15:38:21.043" v="297" actId="22"/>
          <ac:spMkLst>
            <pc:docMk/>
            <pc:sldMk cId="1363589085" sldId="286"/>
            <ac:spMk id="5" creationId="{3FC28EEE-D7D5-42A2-9CE8-FBC155BED78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B84B4-E1EA-46D7-91B0-12C2F07F78B5}" type="datetimeFigureOut">
              <a:rPr lang="en-CA" smtClean="0"/>
              <a:t>2020-08-16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3C18B-0525-4A70-9F4C-128A429FE6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492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8fdd0ba055_0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8fdd0ba055_0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Areej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9465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473" y="1374137"/>
            <a:ext cx="7539052" cy="1303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rgbClr val="1A1A1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AE7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AE7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AE7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5" y="433831"/>
            <a:ext cx="8115288" cy="345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AE7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6364" y="2271501"/>
            <a:ext cx="7351271" cy="1355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rincipal@al-hujjat.ca" TargetMode="External"/><Relationship Id="rId2" Type="http://schemas.openxmlformats.org/officeDocument/2006/relationships/hyperlink" Target="mailto:finance@jaffari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mailto:treasurer@al-hujjat.c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al-hujjat.c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madrasahonline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hyperlink" Target="https://classroom.google.com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5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4.jpg"/><Relationship Id="rId5" Type="http://schemas.openxmlformats.org/officeDocument/2006/relationships/image" Target="../media/image32.png"/><Relationship Id="rId10" Type="http://schemas.openxmlformats.org/officeDocument/2006/relationships/hyperlink" Target="https://accounts.google.com/signup/v2/webcreateaccount?flowName=GlifWebSignIn&amp;flowEntry=SignUp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mailto:admin@al-hujjat.c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7799"/>
            <a:ext cx="7872095" cy="4655820"/>
          </a:xfrm>
          <a:custGeom>
            <a:avLst/>
            <a:gdLst/>
            <a:ahLst/>
            <a:cxnLst/>
            <a:rect l="l" t="t" r="r" b="b"/>
            <a:pathLst>
              <a:path w="7872095" h="4655820">
                <a:moveTo>
                  <a:pt x="0" y="4655690"/>
                </a:moveTo>
                <a:lnTo>
                  <a:pt x="7871609" y="4655690"/>
                </a:lnTo>
                <a:lnTo>
                  <a:pt x="7871609" y="0"/>
                </a:lnTo>
                <a:lnTo>
                  <a:pt x="0" y="0"/>
                </a:lnTo>
                <a:lnTo>
                  <a:pt x="0" y="4655690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872095" cy="488315"/>
          </a:xfrm>
          <a:custGeom>
            <a:avLst/>
            <a:gdLst/>
            <a:ahLst/>
            <a:cxnLst/>
            <a:rect l="l" t="t" r="r" b="b"/>
            <a:pathLst>
              <a:path w="7872095" h="488315">
                <a:moveTo>
                  <a:pt x="0" y="487799"/>
                </a:moveTo>
                <a:lnTo>
                  <a:pt x="7871609" y="487799"/>
                </a:lnTo>
                <a:lnTo>
                  <a:pt x="7871609" y="0"/>
                </a:lnTo>
                <a:lnTo>
                  <a:pt x="0" y="0"/>
                </a:lnTo>
                <a:lnTo>
                  <a:pt x="0" y="487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30390" y="1191252"/>
            <a:ext cx="746125" cy="46355"/>
            <a:chOff x="830390" y="1191252"/>
            <a:chExt cx="746125" cy="46355"/>
          </a:xfrm>
        </p:grpSpPr>
        <p:sp>
          <p:nvSpPr>
            <p:cNvPr id="5" name="object 5"/>
            <p:cNvSpPr/>
            <p:nvPr/>
          </p:nvSpPr>
          <p:spPr>
            <a:xfrm>
              <a:off x="1203292" y="1191252"/>
              <a:ext cx="373380" cy="46355"/>
            </a:xfrm>
            <a:custGeom>
              <a:avLst/>
              <a:gdLst/>
              <a:ahLst/>
              <a:cxnLst/>
              <a:rect l="l" t="t" r="r" b="b"/>
              <a:pathLst>
                <a:path w="373380" h="46355">
                  <a:moveTo>
                    <a:pt x="372859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2859" y="0"/>
                  </a:lnTo>
                  <a:lnTo>
                    <a:pt x="372859" y="45827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0390" y="1191252"/>
              <a:ext cx="376555" cy="46355"/>
            </a:xfrm>
            <a:custGeom>
              <a:avLst/>
              <a:gdLst/>
              <a:ahLst/>
              <a:cxnLst/>
              <a:rect l="l" t="t" r="r" b="b"/>
              <a:pathLst>
                <a:path w="376555" h="46355">
                  <a:moveTo>
                    <a:pt x="376011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6011" y="0"/>
                  </a:lnTo>
                  <a:lnTo>
                    <a:pt x="376011" y="45827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5020"/>
              </a:lnSpc>
              <a:spcBef>
                <a:spcPts val="280"/>
              </a:spcBef>
            </a:pPr>
            <a:r>
              <a:rPr spc="10" dirty="0"/>
              <a:t>Al-Hujjat </a:t>
            </a:r>
            <a:r>
              <a:rPr spc="150" dirty="0"/>
              <a:t>Study </a:t>
            </a:r>
            <a:r>
              <a:rPr spc="50" dirty="0"/>
              <a:t>Centre  </a:t>
            </a:r>
            <a:r>
              <a:rPr spc="45" dirty="0"/>
              <a:t>Presentation </a:t>
            </a:r>
            <a:r>
              <a:rPr spc="-10" dirty="0"/>
              <a:t>for</a:t>
            </a:r>
            <a:r>
              <a:rPr spc="-730" dirty="0"/>
              <a:t> </a:t>
            </a:r>
            <a:r>
              <a:rPr spc="65" dirty="0"/>
              <a:t>Parents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2650" y="3237792"/>
            <a:ext cx="16751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August </a:t>
            </a:r>
            <a:r>
              <a:rPr sz="1600" spc="-5" dirty="0">
                <a:solidFill>
                  <a:srgbClr val="595959"/>
                </a:solidFill>
                <a:latin typeface="Lato"/>
                <a:cs typeface="Lato"/>
              </a:rPr>
              <a:t>16th,</a:t>
            </a:r>
            <a:r>
              <a:rPr sz="1600" spc="-27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2020</a:t>
            </a:r>
            <a:endParaRPr sz="1600">
              <a:latin typeface="Lato"/>
              <a:cs typeface="La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65040" y="3090368"/>
            <a:ext cx="2641519" cy="1901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7866846" y="0"/>
            <a:ext cx="1282065" cy="5153025"/>
            <a:chOff x="7866846" y="0"/>
            <a:chExt cx="1282065" cy="5153025"/>
          </a:xfrm>
        </p:grpSpPr>
        <p:sp>
          <p:nvSpPr>
            <p:cNvPr id="11" name="object 11"/>
            <p:cNvSpPr/>
            <p:nvPr/>
          </p:nvSpPr>
          <p:spPr>
            <a:xfrm>
              <a:off x="7871609" y="0"/>
              <a:ext cx="1272540" cy="5143500"/>
            </a:xfrm>
            <a:custGeom>
              <a:avLst/>
              <a:gdLst/>
              <a:ahLst/>
              <a:cxnLst/>
              <a:rect l="l" t="t" r="r" b="b"/>
              <a:pathLst>
                <a:path w="1272540" h="5143500">
                  <a:moveTo>
                    <a:pt x="0" y="0"/>
                  </a:moveTo>
                  <a:lnTo>
                    <a:pt x="1272297" y="0"/>
                  </a:lnTo>
                  <a:lnTo>
                    <a:pt x="1272297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71609" y="0"/>
              <a:ext cx="1272540" cy="5143500"/>
            </a:xfrm>
            <a:custGeom>
              <a:avLst/>
              <a:gdLst/>
              <a:ahLst/>
              <a:cxnLst/>
              <a:rect l="l" t="t" r="r" b="b"/>
              <a:pathLst>
                <a:path w="1272540" h="5143500">
                  <a:moveTo>
                    <a:pt x="0" y="0"/>
                  </a:moveTo>
                  <a:lnTo>
                    <a:pt x="1272297" y="0"/>
                  </a:lnTo>
                  <a:lnTo>
                    <a:pt x="1272297" y="5143489"/>
                  </a:lnTo>
                </a:path>
                <a:path w="1272540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CC4A83-21C6-4770-B477-2AA9E7859B1C}"/>
              </a:ext>
            </a:extLst>
          </p:cNvPr>
          <p:cNvSpPr txBox="1"/>
          <p:nvPr/>
        </p:nvSpPr>
        <p:spPr>
          <a:xfrm>
            <a:off x="2171700" y="1657350"/>
            <a:ext cx="48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chemeClr val="bg1"/>
                </a:solidFill>
              </a:rPr>
              <a:t>Opening Quran Recitation by Maulana Syed Saghir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BABA7BBD-3833-47E9-ABC7-DC23E79B300C}"/>
              </a:ext>
            </a:extLst>
          </p:cNvPr>
          <p:cNvSpPr/>
          <p:nvPr/>
        </p:nvSpPr>
        <p:spPr>
          <a:xfrm>
            <a:off x="7577460" y="59627"/>
            <a:ext cx="1521434" cy="10951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776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411" y="256304"/>
            <a:ext cx="3741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25" dirty="0">
                <a:solidFill>
                  <a:srgbClr val="000000"/>
                </a:solidFill>
                <a:latin typeface="Trebuchet MS"/>
                <a:cs typeface="Trebuchet MS"/>
              </a:rPr>
              <a:t>Today</a:t>
            </a:r>
            <a:r>
              <a:rPr sz="2800" spc="-2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000000"/>
                </a:solidFill>
                <a:latin typeface="Trebuchet MS"/>
                <a:cs typeface="Trebuchet MS"/>
              </a:rPr>
              <a:t>on</a:t>
            </a:r>
            <a:r>
              <a:rPr sz="280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00000"/>
                </a:solidFill>
                <a:latin typeface="Trebuchet MS"/>
                <a:cs typeface="Trebuchet MS"/>
              </a:rPr>
              <a:t>Our</a:t>
            </a:r>
            <a:r>
              <a:rPr sz="2800" spc="-3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70" dirty="0">
                <a:solidFill>
                  <a:srgbClr val="000000"/>
                </a:solidFill>
                <a:latin typeface="Trebuchet MS"/>
                <a:cs typeface="Trebuchet MS"/>
              </a:rPr>
              <a:t>Agenda: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1849" y="1154772"/>
            <a:ext cx="5492115" cy="3356610"/>
          </a:xfrm>
          <a:custGeom>
            <a:avLst/>
            <a:gdLst/>
            <a:ahLst/>
            <a:cxnLst/>
            <a:rect l="l" t="t" r="r" b="b"/>
            <a:pathLst>
              <a:path w="5492115" h="3356610">
                <a:moveTo>
                  <a:pt x="5492088" y="3356093"/>
                </a:moveTo>
                <a:lnTo>
                  <a:pt x="0" y="3356093"/>
                </a:lnTo>
                <a:lnTo>
                  <a:pt x="0" y="0"/>
                </a:lnTo>
                <a:lnTo>
                  <a:pt x="5492088" y="0"/>
                </a:lnTo>
                <a:lnTo>
                  <a:pt x="5492088" y="3356093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5767" y="1161501"/>
            <a:ext cx="4863465" cy="306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 indent="-392430">
              <a:lnSpc>
                <a:spcPct val="100000"/>
              </a:lnSpc>
              <a:spcBef>
                <a:spcPts val="100"/>
              </a:spcBef>
              <a:buSzPct val="94444"/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800" spc="10" dirty="0">
                <a:solidFill>
                  <a:srgbClr val="1A1A1A"/>
                </a:solidFill>
                <a:latin typeface="Lato"/>
                <a:cs typeface="Lato"/>
              </a:rPr>
              <a:t>Madrasa</a:t>
            </a:r>
            <a:r>
              <a:rPr sz="1800" spc="-13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5" dirty="0">
                <a:solidFill>
                  <a:srgbClr val="1A1A1A"/>
                </a:solidFill>
                <a:latin typeface="Lato"/>
                <a:cs typeface="Lato"/>
              </a:rPr>
              <a:t>Operations</a:t>
            </a:r>
            <a:r>
              <a:rPr sz="1800" spc="-12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5" dirty="0">
                <a:solidFill>
                  <a:srgbClr val="1A1A1A"/>
                </a:solidFill>
                <a:latin typeface="Lato"/>
                <a:cs typeface="Lato"/>
              </a:rPr>
              <a:t>for</a:t>
            </a:r>
            <a:r>
              <a:rPr sz="1800" spc="-13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5" dirty="0">
                <a:solidFill>
                  <a:srgbClr val="1A1A1A"/>
                </a:solidFill>
                <a:latin typeface="Lato"/>
                <a:cs typeface="Lato"/>
              </a:rPr>
              <a:t>the</a:t>
            </a:r>
            <a:r>
              <a:rPr sz="1800" spc="-12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-5" dirty="0">
                <a:solidFill>
                  <a:srgbClr val="1A1A1A"/>
                </a:solidFill>
                <a:latin typeface="Lato"/>
                <a:cs typeface="Lato"/>
              </a:rPr>
              <a:t>2020-2021</a:t>
            </a:r>
            <a:r>
              <a:rPr sz="1800" spc="-13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10" dirty="0">
                <a:solidFill>
                  <a:srgbClr val="1A1A1A"/>
                </a:solidFill>
                <a:latin typeface="Lato"/>
                <a:cs typeface="Lato"/>
              </a:rPr>
              <a:t>year</a:t>
            </a:r>
            <a:endParaRPr sz="18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►"/>
            </a:pPr>
            <a:endParaRPr sz="1800">
              <a:latin typeface="Lato"/>
              <a:cs typeface="Lato"/>
            </a:endParaRPr>
          </a:p>
          <a:p>
            <a:pPr marL="416559" indent="-379730">
              <a:lnSpc>
                <a:spcPct val="100000"/>
              </a:lnSpc>
              <a:buSzPct val="88888"/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800" spc="10" dirty="0">
                <a:solidFill>
                  <a:srgbClr val="1A1A1A"/>
                </a:solidFill>
                <a:latin typeface="Lato"/>
                <a:cs typeface="Lato"/>
              </a:rPr>
              <a:t>Introductions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-25" dirty="0">
                <a:solidFill>
                  <a:srgbClr val="1A1A1A"/>
                </a:solidFill>
                <a:latin typeface="Lato"/>
                <a:cs typeface="Lato"/>
              </a:rPr>
              <a:t>of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5" dirty="0">
                <a:solidFill>
                  <a:srgbClr val="1A1A1A"/>
                </a:solidFill>
                <a:latin typeface="Lato"/>
                <a:cs typeface="Lato"/>
              </a:rPr>
              <a:t>Admin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-50" dirty="0">
                <a:solidFill>
                  <a:srgbClr val="1A1A1A"/>
                </a:solidFill>
                <a:latin typeface="Lato"/>
                <a:cs typeface="Lato"/>
              </a:rPr>
              <a:t>Team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dirty="0">
                <a:solidFill>
                  <a:srgbClr val="1A1A1A"/>
                </a:solidFill>
                <a:latin typeface="Lato"/>
                <a:cs typeface="Lato"/>
              </a:rPr>
              <a:t>and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-20" dirty="0">
                <a:solidFill>
                  <a:srgbClr val="1A1A1A"/>
                </a:solidFill>
                <a:latin typeface="Lato"/>
                <a:cs typeface="Lato"/>
              </a:rPr>
              <a:t>Teachers</a:t>
            </a:r>
            <a:endParaRPr sz="18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►"/>
            </a:pPr>
            <a:endParaRPr sz="1800">
              <a:latin typeface="Lato"/>
              <a:cs typeface="Lato"/>
            </a:endParaRPr>
          </a:p>
          <a:p>
            <a:pPr marL="416559" indent="-404495">
              <a:lnSpc>
                <a:spcPct val="100000"/>
              </a:lnSpc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800" spc="10" dirty="0">
                <a:solidFill>
                  <a:srgbClr val="1A1A1A"/>
                </a:solidFill>
                <a:latin typeface="Lato"/>
                <a:cs typeface="Lato"/>
              </a:rPr>
              <a:t>Registrations </a:t>
            </a:r>
            <a:r>
              <a:rPr sz="1800" dirty="0">
                <a:solidFill>
                  <a:srgbClr val="1A1A1A"/>
                </a:solidFill>
                <a:latin typeface="Lato"/>
                <a:cs typeface="Lato"/>
              </a:rPr>
              <a:t>and</a:t>
            </a:r>
            <a:r>
              <a:rPr sz="1800" spc="-24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-5" dirty="0">
                <a:solidFill>
                  <a:srgbClr val="1A1A1A"/>
                </a:solidFill>
                <a:latin typeface="Lato"/>
                <a:cs typeface="Lato"/>
              </a:rPr>
              <a:t>Website</a:t>
            </a:r>
            <a:endParaRPr sz="18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►"/>
            </a:pPr>
            <a:endParaRPr sz="1800">
              <a:latin typeface="Lato"/>
              <a:cs typeface="Lato"/>
            </a:endParaRPr>
          </a:p>
          <a:p>
            <a:pPr marL="416559" indent="-404495">
              <a:lnSpc>
                <a:spcPct val="100000"/>
              </a:lnSpc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800" spc="5" dirty="0">
                <a:solidFill>
                  <a:srgbClr val="1A1A1A"/>
                </a:solidFill>
                <a:latin typeface="Lato"/>
                <a:cs typeface="Lato"/>
              </a:rPr>
              <a:t>Online Learning</a:t>
            </a:r>
            <a:r>
              <a:rPr sz="1800" spc="-24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dirty="0">
                <a:solidFill>
                  <a:srgbClr val="1A1A1A"/>
                </a:solidFill>
                <a:latin typeface="Lato"/>
                <a:cs typeface="Lato"/>
              </a:rPr>
              <a:t>Expectations</a:t>
            </a:r>
            <a:endParaRPr sz="18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►"/>
            </a:pPr>
            <a:endParaRPr sz="1800">
              <a:latin typeface="Lato"/>
              <a:cs typeface="Lato"/>
            </a:endParaRPr>
          </a:p>
          <a:p>
            <a:pPr marL="416559" indent="-404495">
              <a:lnSpc>
                <a:spcPct val="100000"/>
              </a:lnSpc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800" spc="-5" dirty="0">
                <a:solidFill>
                  <a:srgbClr val="1A1A1A"/>
                </a:solidFill>
                <a:latin typeface="Lato"/>
                <a:cs typeface="Lato"/>
              </a:rPr>
              <a:t>Google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10" dirty="0">
                <a:solidFill>
                  <a:srgbClr val="1A1A1A"/>
                </a:solidFill>
                <a:latin typeface="Lato"/>
                <a:cs typeface="Lato"/>
              </a:rPr>
              <a:t>Classroom</a:t>
            </a:r>
            <a:endParaRPr sz="18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►"/>
            </a:pPr>
            <a:endParaRPr sz="1800">
              <a:latin typeface="Lato"/>
              <a:cs typeface="Lato"/>
            </a:endParaRPr>
          </a:p>
          <a:p>
            <a:pPr marL="416559" indent="-379730">
              <a:lnSpc>
                <a:spcPct val="100000"/>
              </a:lnSpc>
              <a:buSzPct val="88888"/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800" spc="-15" dirty="0">
                <a:solidFill>
                  <a:srgbClr val="1A1A1A"/>
                </a:solidFill>
                <a:latin typeface="Lato"/>
                <a:cs typeface="Lato"/>
              </a:rPr>
              <a:t>Tarbiyah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dirty="0">
                <a:solidFill>
                  <a:srgbClr val="1A1A1A"/>
                </a:solidFill>
                <a:latin typeface="Lato"/>
                <a:cs typeface="Lato"/>
              </a:rPr>
              <a:t>and</a:t>
            </a:r>
            <a:r>
              <a:rPr sz="1800" spc="-114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5" dirty="0">
                <a:solidFill>
                  <a:srgbClr val="1A1A1A"/>
                </a:solidFill>
                <a:latin typeface="Lato"/>
                <a:cs typeface="Lato"/>
              </a:rPr>
              <a:t>Quran</a:t>
            </a:r>
            <a:r>
              <a:rPr sz="1800" spc="-114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spc="5" dirty="0">
                <a:solidFill>
                  <a:srgbClr val="1A1A1A"/>
                </a:solidFill>
                <a:latin typeface="Lato"/>
                <a:cs typeface="Lato"/>
              </a:rPr>
              <a:t>Syllabus</a:t>
            </a:r>
            <a:r>
              <a:rPr sz="1800" spc="-12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800" dirty="0">
                <a:solidFill>
                  <a:srgbClr val="1A1A1A"/>
                </a:solidFill>
                <a:latin typeface="Lato"/>
                <a:cs typeface="Lato"/>
              </a:rPr>
              <a:t>Overview</a:t>
            </a:r>
            <a:endParaRPr sz="1800">
              <a:latin typeface="Lato"/>
              <a:cs typeface="La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36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0980" y="3484337"/>
            <a:ext cx="1597417" cy="1333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59385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00" dirty="0">
                <a:solidFill>
                  <a:srgbClr val="000000"/>
                </a:solidFill>
                <a:latin typeface="Trebuchet MS"/>
                <a:cs typeface="Trebuchet MS"/>
              </a:rPr>
              <a:t>Study</a:t>
            </a:r>
            <a:r>
              <a:rPr sz="2800" spc="-2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000000"/>
                </a:solidFill>
                <a:latin typeface="Trebuchet MS"/>
                <a:cs typeface="Trebuchet MS"/>
              </a:rPr>
              <a:t>Centre</a:t>
            </a:r>
            <a:r>
              <a:rPr sz="280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00000"/>
                </a:solidFill>
                <a:latin typeface="Trebuchet MS"/>
                <a:cs typeface="Trebuchet MS"/>
              </a:rPr>
              <a:t>Format</a:t>
            </a:r>
            <a:r>
              <a:rPr sz="280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Trebuchet MS"/>
                <a:cs typeface="Trebuchet MS"/>
              </a:rPr>
              <a:t>in</a:t>
            </a:r>
            <a:r>
              <a:rPr sz="280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85" dirty="0">
                <a:solidFill>
                  <a:srgbClr val="000000"/>
                </a:solidFill>
                <a:latin typeface="Trebuchet MS"/>
                <a:cs typeface="Trebuchet MS"/>
              </a:rPr>
              <a:t>September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1849" y="1154772"/>
            <a:ext cx="6859270" cy="2069464"/>
          </a:xfrm>
          <a:custGeom>
            <a:avLst/>
            <a:gdLst/>
            <a:ahLst/>
            <a:cxnLst/>
            <a:rect l="l" t="t" r="r" b="b"/>
            <a:pathLst>
              <a:path w="6859270" h="2069464">
                <a:moveTo>
                  <a:pt x="6859186" y="2069095"/>
                </a:moveTo>
                <a:lnTo>
                  <a:pt x="0" y="2069095"/>
                </a:lnTo>
                <a:lnTo>
                  <a:pt x="0" y="0"/>
                </a:lnTo>
                <a:lnTo>
                  <a:pt x="6859186" y="0"/>
                </a:lnTo>
                <a:lnTo>
                  <a:pt x="6859186" y="2069095"/>
                </a:lnTo>
                <a:close/>
              </a:path>
            </a:pathLst>
          </a:custGeom>
          <a:solidFill>
            <a:srgbClr val="FFB8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1065" y="1264625"/>
            <a:ext cx="6545580" cy="183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4495" indent="-392430">
              <a:lnSpc>
                <a:spcPct val="100000"/>
              </a:lnSpc>
              <a:spcBef>
                <a:spcPts val="100"/>
              </a:spcBef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Classes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15" dirty="0">
                <a:solidFill>
                  <a:srgbClr val="1A1A1A"/>
                </a:solidFill>
                <a:latin typeface="Lato"/>
                <a:cs typeface="Lato"/>
              </a:rPr>
              <a:t>will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begin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5" dirty="0">
                <a:solidFill>
                  <a:srgbClr val="1A1A1A"/>
                </a:solidFill>
                <a:latin typeface="Lato"/>
                <a:cs typeface="Lato"/>
              </a:rPr>
              <a:t>on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20" dirty="0">
                <a:solidFill>
                  <a:srgbClr val="1A1A1A"/>
                </a:solidFill>
                <a:latin typeface="Lato"/>
                <a:cs typeface="Lato"/>
              </a:rPr>
              <a:t>Sunday,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September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13</a:t>
            </a:r>
            <a:endParaRPr sz="1500" dirty="0">
              <a:latin typeface="Lato"/>
              <a:cs typeface="Lato"/>
            </a:endParaRPr>
          </a:p>
          <a:p>
            <a:pPr marL="404495" indent="-392430">
              <a:lnSpc>
                <a:spcPct val="100000"/>
              </a:lnSpc>
              <a:spcBef>
                <a:spcPts val="25"/>
              </a:spcBef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500" b="1" spc="10" dirty="0">
                <a:solidFill>
                  <a:srgbClr val="1A1A1A"/>
                </a:solidFill>
                <a:latin typeface="Lato"/>
                <a:cs typeface="Lato"/>
              </a:rPr>
              <a:t>There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15" dirty="0">
                <a:solidFill>
                  <a:srgbClr val="1A1A1A"/>
                </a:solidFill>
                <a:latin typeface="Lato"/>
                <a:cs typeface="Lato"/>
              </a:rPr>
              <a:t>will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be</a:t>
            </a:r>
            <a:r>
              <a:rPr sz="1500" b="1" spc="-7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20" dirty="0">
                <a:solidFill>
                  <a:srgbClr val="1A1A1A"/>
                </a:solidFill>
                <a:latin typeface="Lato"/>
                <a:cs typeface="Lato"/>
              </a:rPr>
              <a:t>a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10" dirty="0">
                <a:solidFill>
                  <a:srgbClr val="1A1A1A"/>
                </a:solidFill>
                <a:latin typeface="Lato"/>
                <a:cs typeface="Lato"/>
              </a:rPr>
              <a:t>Tarbiyah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15" dirty="0">
                <a:solidFill>
                  <a:srgbClr val="1A1A1A"/>
                </a:solidFill>
                <a:latin typeface="Lato"/>
                <a:cs typeface="Lato"/>
              </a:rPr>
              <a:t>(Diniyat)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and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Quran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Class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for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every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student</a:t>
            </a:r>
            <a:endParaRPr sz="1500" dirty="0">
              <a:latin typeface="Lato"/>
              <a:cs typeface="Lato"/>
            </a:endParaRPr>
          </a:p>
          <a:p>
            <a:pPr marL="404495" indent="-392430">
              <a:lnSpc>
                <a:spcPct val="100000"/>
              </a:lnSpc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Timings:</a:t>
            </a:r>
            <a:endParaRPr sz="1500" dirty="0">
              <a:latin typeface="Lato"/>
              <a:cs typeface="Lato"/>
            </a:endParaRPr>
          </a:p>
          <a:p>
            <a:pPr marL="404495" indent="-392430">
              <a:lnSpc>
                <a:spcPct val="100000"/>
              </a:lnSpc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500" b="1" spc="-10" dirty="0">
                <a:solidFill>
                  <a:srgbClr val="1A1A1A"/>
                </a:solidFill>
                <a:latin typeface="Lato"/>
                <a:cs typeface="Lato"/>
              </a:rPr>
              <a:t>Tarbiyah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Classes</a:t>
            </a:r>
            <a:r>
              <a:rPr sz="1500" b="1" spc="-6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Arial"/>
                <a:cs typeface="Arial"/>
              </a:rPr>
              <a:t>→</a:t>
            </a:r>
            <a:r>
              <a:rPr sz="1500" b="1" spc="-1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500" b="1" u="heavy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Lato"/>
                <a:cs typeface="Lato"/>
              </a:rPr>
              <a:t>10:30-12:00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25" dirty="0">
                <a:solidFill>
                  <a:srgbClr val="1A1A1A"/>
                </a:solidFill>
                <a:latin typeface="Lato"/>
                <a:cs typeface="Lato"/>
              </a:rPr>
              <a:t>-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1A1A1A"/>
                </a:solidFill>
                <a:latin typeface="Lato"/>
                <a:cs typeface="Lato"/>
              </a:rPr>
              <a:t>45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minutes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10" dirty="0">
                <a:solidFill>
                  <a:srgbClr val="1A1A1A"/>
                </a:solidFill>
                <a:latin typeface="Lato"/>
                <a:cs typeface="Lato"/>
              </a:rPr>
              <a:t>per</a:t>
            </a:r>
            <a:r>
              <a:rPr sz="1500" b="1" spc="-8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class</a:t>
            </a:r>
            <a:endParaRPr sz="1500" dirty="0">
              <a:latin typeface="Lato"/>
              <a:cs typeface="Lato"/>
            </a:endParaRPr>
          </a:p>
          <a:p>
            <a:pPr marL="404495" indent="-392430">
              <a:lnSpc>
                <a:spcPct val="100000"/>
              </a:lnSpc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Quran </a:t>
            </a:r>
            <a:r>
              <a:rPr sz="1500" b="1" dirty="0">
                <a:solidFill>
                  <a:srgbClr val="1A1A1A"/>
                </a:solidFill>
                <a:latin typeface="Arial"/>
                <a:cs typeface="Arial"/>
              </a:rPr>
              <a:t>→</a:t>
            </a:r>
            <a:r>
              <a:rPr sz="1500" b="1" spc="-2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500" b="1" u="heavy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Lato"/>
                <a:cs typeface="Lato"/>
              </a:rPr>
              <a:t>12:00-1:00</a:t>
            </a:r>
            <a:endParaRPr sz="1800" dirty="0">
              <a:latin typeface="Lato"/>
              <a:cs typeface="Lato"/>
            </a:endParaRPr>
          </a:p>
          <a:p>
            <a:pPr marL="404495" indent="-392430">
              <a:lnSpc>
                <a:spcPct val="100000"/>
              </a:lnSpc>
              <a:spcBef>
                <a:spcPts val="1265"/>
              </a:spcBef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500" b="1" spc="5" dirty="0">
                <a:solidFill>
                  <a:srgbClr val="1A1A1A"/>
                </a:solidFill>
                <a:latin typeface="Lato"/>
                <a:cs typeface="Lato"/>
              </a:rPr>
              <a:t>ALL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10" dirty="0">
                <a:solidFill>
                  <a:srgbClr val="1A1A1A"/>
                </a:solidFill>
                <a:latin typeface="Lato"/>
                <a:cs typeface="Lato"/>
              </a:rPr>
              <a:t>CLASSES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5" dirty="0">
                <a:solidFill>
                  <a:srgbClr val="1A1A1A"/>
                </a:solidFill>
                <a:latin typeface="Lato"/>
                <a:cs typeface="Lato"/>
              </a:rPr>
              <a:t>WILL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10" dirty="0">
                <a:solidFill>
                  <a:srgbClr val="1A1A1A"/>
                </a:solidFill>
                <a:latin typeface="Lato"/>
                <a:cs typeface="Lato"/>
              </a:rPr>
              <a:t>BE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15" dirty="0">
                <a:solidFill>
                  <a:srgbClr val="1A1A1A"/>
                </a:solidFill>
                <a:latin typeface="Lato"/>
                <a:cs typeface="Lato"/>
              </a:rPr>
              <a:t>ONLINE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20" dirty="0">
                <a:solidFill>
                  <a:srgbClr val="1A1A1A"/>
                </a:solidFill>
                <a:latin typeface="Lato"/>
                <a:cs typeface="Lato"/>
              </a:rPr>
              <a:t>ON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25" dirty="0">
                <a:solidFill>
                  <a:srgbClr val="1A1A1A"/>
                </a:solidFill>
                <a:latin typeface="Lato"/>
                <a:cs typeface="Lato"/>
              </a:rPr>
              <a:t>ZOOM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5" dirty="0">
                <a:solidFill>
                  <a:srgbClr val="1A1A1A"/>
                </a:solidFill>
                <a:latin typeface="Lato"/>
                <a:cs typeface="Lato"/>
              </a:rPr>
              <a:t>using</a:t>
            </a:r>
            <a:r>
              <a:rPr sz="1500" b="1" spc="-75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10" dirty="0">
                <a:solidFill>
                  <a:srgbClr val="1A1A1A"/>
                </a:solidFill>
                <a:latin typeface="Lato"/>
                <a:cs typeface="Lato"/>
              </a:rPr>
              <a:t>GOOGLE</a:t>
            </a:r>
            <a:r>
              <a:rPr sz="1500" b="1" spc="-70" dirty="0">
                <a:solidFill>
                  <a:srgbClr val="1A1A1A"/>
                </a:solidFill>
                <a:latin typeface="Lato"/>
                <a:cs typeface="Lato"/>
              </a:rPr>
              <a:t> </a:t>
            </a:r>
            <a:r>
              <a:rPr sz="1500" b="1" spc="-15" dirty="0">
                <a:solidFill>
                  <a:srgbClr val="1A1A1A"/>
                </a:solidFill>
                <a:latin typeface="Lato"/>
                <a:cs typeface="Lato"/>
              </a:rPr>
              <a:t>CLASSROOM</a:t>
            </a:r>
            <a:endParaRPr sz="1500" dirty="0">
              <a:latin typeface="Lato"/>
              <a:cs typeface="La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451872" y="3345468"/>
            <a:ext cx="1611596" cy="15551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42017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20" dirty="0">
                <a:solidFill>
                  <a:srgbClr val="000000"/>
                </a:solidFill>
                <a:latin typeface="Trebuchet MS"/>
                <a:cs typeface="Trebuchet MS"/>
              </a:rPr>
              <a:t>AL-HUJJAT </a:t>
            </a:r>
            <a:r>
              <a:rPr sz="2800" spc="185" dirty="0">
                <a:solidFill>
                  <a:srgbClr val="000000"/>
                </a:solidFill>
                <a:latin typeface="Trebuchet MS"/>
                <a:cs typeface="Trebuchet MS"/>
              </a:rPr>
              <a:t>ADMIN</a:t>
            </a:r>
            <a:r>
              <a:rPr sz="2800" spc="-6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135" dirty="0">
                <a:solidFill>
                  <a:srgbClr val="000000"/>
                </a:solidFill>
                <a:latin typeface="Trebuchet MS"/>
                <a:cs typeface="Trebuchet MS"/>
              </a:rPr>
              <a:t>TEAM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6513" y="1648326"/>
            <a:ext cx="4855210" cy="209232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371475" indent="-359410">
              <a:lnSpc>
                <a:spcPct val="100000"/>
              </a:lnSpc>
              <a:spcBef>
                <a:spcPts val="384"/>
              </a:spcBef>
              <a:buFont typeface="Arial"/>
              <a:buChar char="●"/>
              <a:tabLst>
                <a:tab pos="371475" algn="l"/>
                <a:tab pos="372110" algn="l"/>
              </a:tabLst>
            </a:pPr>
            <a:r>
              <a:rPr sz="1700" b="1" spc="-5" dirty="0">
                <a:solidFill>
                  <a:srgbClr val="1A1A1A"/>
                </a:solidFill>
                <a:latin typeface="Arial"/>
                <a:cs typeface="Arial"/>
              </a:rPr>
              <a:t>Principal: </a:t>
            </a:r>
            <a:r>
              <a:rPr sz="1700" dirty="0">
                <a:solidFill>
                  <a:srgbClr val="1A1A1A"/>
                </a:solidFill>
                <a:latin typeface="Arial"/>
                <a:cs typeface="Arial"/>
              </a:rPr>
              <a:t>Mubina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Panju</a:t>
            </a:r>
            <a:endParaRPr sz="1700">
              <a:latin typeface="Arial"/>
              <a:cs typeface="Arial"/>
            </a:endParaRPr>
          </a:p>
          <a:p>
            <a:pPr marL="371475" indent="-359410">
              <a:lnSpc>
                <a:spcPct val="100000"/>
              </a:lnSpc>
              <a:spcBef>
                <a:spcPts val="284"/>
              </a:spcBef>
              <a:buFont typeface="Arial"/>
              <a:buChar char="●"/>
              <a:tabLst>
                <a:tab pos="371475" algn="l"/>
                <a:tab pos="372110" algn="l"/>
              </a:tabLst>
            </a:pPr>
            <a:r>
              <a:rPr sz="1700" b="1" spc="-15" dirty="0">
                <a:solidFill>
                  <a:srgbClr val="1A1A1A"/>
                </a:solidFill>
                <a:latin typeface="Arial"/>
                <a:cs typeface="Arial"/>
              </a:rPr>
              <a:t>Vice </a:t>
            </a:r>
            <a:r>
              <a:rPr sz="1700" b="1" spc="-5" dirty="0">
                <a:solidFill>
                  <a:srgbClr val="1A1A1A"/>
                </a:solidFill>
                <a:latin typeface="Arial"/>
                <a:cs typeface="Arial"/>
              </a:rPr>
              <a:t>Principal: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Areej</a:t>
            </a:r>
            <a:r>
              <a:rPr sz="1700" spc="-7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Raza</a:t>
            </a:r>
            <a:endParaRPr sz="1700">
              <a:latin typeface="Arial"/>
              <a:cs typeface="Arial"/>
            </a:endParaRPr>
          </a:p>
          <a:p>
            <a:pPr marL="371475" indent="-359410">
              <a:lnSpc>
                <a:spcPct val="100000"/>
              </a:lnSpc>
              <a:spcBef>
                <a:spcPts val="284"/>
              </a:spcBef>
              <a:buFont typeface="Arial"/>
              <a:buChar char="●"/>
              <a:tabLst>
                <a:tab pos="371475" algn="l"/>
                <a:tab pos="372110" algn="l"/>
              </a:tabLst>
            </a:pPr>
            <a:r>
              <a:rPr sz="1700" b="1" spc="-5" dirty="0">
                <a:solidFill>
                  <a:srgbClr val="1A1A1A"/>
                </a:solidFill>
                <a:latin typeface="Arial"/>
                <a:cs typeface="Arial"/>
              </a:rPr>
              <a:t>Secretary: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Bashira</a:t>
            </a:r>
            <a:r>
              <a:rPr sz="170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700" spc="-30" dirty="0">
                <a:solidFill>
                  <a:srgbClr val="1A1A1A"/>
                </a:solidFill>
                <a:latin typeface="Arial"/>
                <a:cs typeface="Arial"/>
              </a:rPr>
              <a:t>Valji</a:t>
            </a:r>
            <a:endParaRPr sz="1700">
              <a:latin typeface="Arial"/>
              <a:cs typeface="Arial"/>
            </a:endParaRPr>
          </a:p>
          <a:p>
            <a:pPr marL="371475" indent="-359410">
              <a:lnSpc>
                <a:spcPct val="100000"/>
              </a:lnSpc>
              <a:spcBef>
                <a:spcPts val="284"/>
              </a:spcBef>
              <a:buFont typeface="Arial"/>
              <a:buChar char="●"/>
              <a:tabLst>
                <a:tab pos="371475" algn="l"/>
                <a:tab pos="372110" algn="l"/>
              </a:tabLst>
            </a:pPr>
            <a:r>
              <a:rPr sz="1700" b="1" spc="-15" dirty="0">
                <a:solidFill>
                  <a:srgbClr val="1A1A1A"/>
                </a:solidFill>
                <a:latin typeface="Arial"/>
                <a:cs typeface="Arial"/>
              </a:rPr>
              <a:t>Treasurer: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Syed Aamir</a:t>
            </a:r>
            <a:r>
              <a:rPr sz="1700" spc="-9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Rizvi</a:t>
            </a:r>
            <a:endParaRPr sz="1700">
              <a:latin typeface="Arial"/>
              <a:cs typeface="Arial"/>
            </a:endParaRPr>
          </a:p>
          <a:p>
            <a:pPr marL="371475" indent="-359410">
              <a:lnSpc>
                <a:spcPct val="100000"/>
              </a:lnSpc>
              <a:spcBef>
                <a:spcPts val="284"/>
              </a:spcBef>
              <a:buFont typeface="Arial"/>
              <a:buChar char="●"/>
              <a:tabLst>
                <a:tab pos="371475" algn="l"/>
                <a:tab pos="372110" algn="l"/>
              </a:tabLst>
            </a:pPr>
            <a:r>
              <a:rPr sz="1700" b="1" spc="-5" dirty="0">
                <a:solidFill>
                  <a:srgbClr val="1A1A1A"/>
                </a:solidFill>
                <a:latin typeface="Arial"/>
                <a:cs typeface="Arial"/>
              </a:rPr>
              <a:t>Director of Operations: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Annamaria</a:t>
            </a:r>
            <a:r>
              <a:rPr sz="1700" spc="-16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Namazie</a:t>
            </a:r>
            <a:endParaRPr sz="1700">
              <a:latin typeface="Arial"/>
              <a:cs typeface="Arial"/>
            </a:endParaRPr>
          </a:p>
          <a:p>
            <a:pPr marL="371475" indent="-359410">
              <a:lnSpc>
                <a:spcPct val="100000"/>
              </a:lnSpc>
              <a:spcBef>
                <a:spcPts val="284"/>
              </a:spcBef>
              <a:buFont typeface="Arial"/>
              <a:buChar char="●"/>
              <a:tabLst>
                <a:tab pos="371475" algn="l"/>
                <a:tab pos="372110" algn="l"/>
              </a:tabLst>
            </a:pPr>
            <a:r>
              <a:rPr sz="1700" b="1" spc="-5" dirty="0">
                <a:solidFill>
                  <a:srgbClr val="1A1A1A"/>
                </a:solidFill>
                <a:latin typeface="Arial"/>
                <a:cs typeface="Arial"/>
              </a:rPr>
              <a:t>Director of Student Services: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Frouz</a:t>
            </a:r>
            <a:r>
              <a:rPr sz="1700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Paiwand</a:t>
            </a:r>
            <a:endParaRPr sz="1700">
              <a:latin typeface="Arial"/>
              <a:cs typeface="Arial"/>
            </a:endParaRPr>
          </a:p>
          <a:p>
            <a:pPr marL="371475" indent="-359410">
              <a:lnSpc>
                <a:spcPct val="100000"/>
              </a:lnSpc>
              <a:spcBef>
                <a:spcPts val="284"/>
              </a:spcBef>
              <a:buFont typeface="Arial"/>
              <a:buChar char="●"/>
              <a:tabLst>
                <a:tab pos="371475" algn="l"/>
                <a:tab pos="372110" algn="l"/>
              </a:tabLst>
            </a:pPr>
            <a:r>
              <a:rPr sz="1700" b="1" spc="-5" dirty="0">
                <a:solidFill>
                  <a:srgbClr val="1A1A1A"/>
                </a:solidFill>
                <a:latin typeface="Arial"/>
                <a:cs typeface="Arial"/>
              </a:rPr>
              <a:t>Religious Advisor: </a:t>
            </a:r>
            <a:r>
              <a:rPr sz="1700" dirty="0">
                <a:solidFill>
                  <a:srgbClr val="1A1A1A"/>
                </a:solidFill>
                <a:latin typeface="Arial"/>
                <a:cs typeface="Arial"/>
              </a:rPr>
              <a:t>Maulana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Syed</a:t>
            </a:r>
            <a:r>
              <a:rPr sz="1700" spc="-9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A1A1A"/>
                </a:solidFill>
                <a:latin typeface="Arial"/>
                <a:cs typeface="Arial"/>
              </a:rPr>
              <a:t>Saghir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5" name="object 5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52806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10" dirty="0">
                <a:solidFill>
                  <a:srgbClr val="000000"/>
                </a:solidFill>
                <a:latin typeface="Trebuchet MS"/>
                <a:cs typeface="Trebuchet MS"/>
              </a:rPr>
              <a:t>TARBIYAH/DINIYAT</a:t>
            </a:r>
            <a:r>
              <a:rPr sz="2800" spc="-3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130" dirty="0">
                <a:solidFill>
                  <a:srgbClr val="000000"/>
                </a:solidFill>
                <a:latin typeface="Trebuchet MS"/>
                <a:cs typeface="Trebuchet MS"/>
              </a:rPr>
              <a:t>TEACHERS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4749" y="998397"/>
            <a:ext cx="7256145" cy="2106753"/>
          </a:xfrm>
          <a:custGeom>
            <a:avLst/>
            <a:gdLst/>
            <a:ahLst/>
            <a:cxnLst/>
            <a:rect l="l" t="t" r="r" b="b"/>
            <a:pathLst>
              <a:path w="7256145" h="3586479">
                <a:moveTo>
                  <a:pt x="7255785" y="3585892"/>
                </a:moveTo>
                <a:lnTo>
                  <a:pt x="0" y="3585892"/>
                </a:lnTo>
                <a:lnTo>
                  <a:pt x="0" y="0"/>
                </a:lnTo>
                <a:lnTo>
                  <a:pt x="7255785" y="0"/>
                </a:lnTo>
                <a:lnTo>
                  <a:pt x="7255785" y="3585892"/>
                </a:lnTo>
                <a:close/>
              </a:path>
            </a:pathLst>
          </a:custGeom>
          <a:solidFill>
            <a:srgbClr val="69A3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8724" y="1006146"/>
            <a:ext cx="5535295" cy="1966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Head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Assistants: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Lato"/>
                <a:cs typeface="Lato"/>
              </a:rPr>
              <a:t>Anar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Lato"/>
                <a:cs typeface="Lato"/>
              </a:rPr>
              <a:t>Gulamhussein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Lato"/>
                <a:cs typeface="Lato"/>
              </a:rPr>
              <a:t>Laila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Lato"/>
                <a:cs typeface="Lato"/>
              </a:rPr>
              <a:t>Haider</a:t>
            </a:r>
            <a:endParaRPr sz="1400" dirty="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 dirty="0">
              <a:latin typeface="Lato"/>
              <a:cs typeface="Lato"/>
            </a:endParaRPr>
          </a:p>
          <a:p>
            <a:pPr marL="12700" marR="2087245">
              <a:lnSpc>
                <a:spcPct val="113300"/>
              </a:lnSpc>
              <a:spcBef>
                <a:spcPts val="5"/>
              </a:spcBef>
            </a:pP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Band </a:t>
            </a:r>
            <a:r>
              <a:rPr sz="1400" b="1" spc="20" dirty="0">
                <a:solidFill>
                  <a:srgbClr val="FFFFFF"/>
                </a:solidFill>
                <a:latin typeface="Lato"/>
                <a:cs typeface="Lato"/>
              </a:rPr>
              <a:t>A </a:t>
            </a: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(5-6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years) </a:t>
            </a:r>
            <a:r>
              <a:rPr sz="1400" spc="-40" dirty="0">
                <a:solidFill>
                  <a:srgbClr val="FFFFFF"/>
                </a:solidFill>
                <a:latin typeface="Lato"/>
                <a:cs typeface="Lato"/>
              </a:rPr>
              <a:t>- </a:t>
            </a:r>
            <a:r>
              <a:rPr sz="1400" dirty="0">
                <a:solidFill>
                  <a:srgbClr val="FFFFFF"/>
                </a:solidFill>
                <a:latin typeface="Lato"/>
                <a:cs typeface="Lato"/>
              </a:rPr>
              <a:t>Saniya </a:t>
            </a:r>
            <a:r>
              <a:rPr sz="1400" spc="10" dirty="0" err="1">
                <a:solidFill>
                  <a:srgbClr val="FFFFFF"/>
                </a:solidFill>
                <a:latin typeface="Lato"/>
                <a:cs typeface="Lato"/>
              </a:rPr>
              <a:t>Jamani</a:t>
            </a:r>
            <a:r>
              <a:rPr sz="1400" spc="10" dirty="0">
                <a:solidFill>
                  <a:srgbClr val="FFFFFF"/>
                </a:solidFill>
                <a:latin typeface="Lato"/>
                <a:cs typeface="Lato"/>
              </a:rPr>
              <a:t>  </a:t>
            </a:r>
            <a:endParaRPr lang="en-CA" sz="1400" spc="10" dirty="0">
              <a:solidFill>
                <a:srgbClr val="FFFFFF"/>
              </a:solidFill>
              <a:latin typeface="Lato"/>
              <a:cs typeface="Lato"/>
            </a:endParaRPr>
          </a:p>
          <a:p>
            <a:pPr marL="12700" marR="2087245">
              <a:lnSpc>
                <a:spcPct val="113300"/>
              </a:lnSpc>
              <a:spcBef>
                <a:spcPts val="5"/>
              </a:spcBef>
            </a:pP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Band </a:t>
            </a:r>
            <a:r>
              <a:rPr sz="1400" b="1" spc="-15" dirty="0">
                <a:solidFill>
                  <a:srgbClr val="FFFFFF"/>
                </a:solidFill>
                <a:latin typeface="Lato"/>
                <a:cs typeface="Lato"/>
              </a:rPr>
              <a:t>B </a:t>
            </a: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(7-8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years) </a:t>
            </a:r>
            <a:r>
              <a:rPr sz="1400" spc="-40" dirty="0">
                <a:solidFill>
                  <a:srgbClr val="FFFFFF"/>
                </a:solidFill>
                <a:latin typeface="Lato"/>
                <a:cs typeface="Lato"/>
              </a:rPr>
              <a:t>- </a:t>
            </a:r>
            <a:r>
              <a:rPr sz="1400" spc="10" dirty="0">
                <a:solidFill>
                  <a:srgbClr val="FFFFFF"/>
                </a:solidFill>
                <a:latin typeface="Lato"/>
                <a:cs typeface="Lato"/>
              </a:rPr>
              <a:t>Fareeha </a:t>
            </a:r>
            <a:r>
              <a:rPr sz="1400" spc="-10" dirty="0">
                <a:solidFill>
                  <a:srgbClr val="FFFFFF"/>
                </a:solidFill>
                <a:latin typeface="Lato"/>
                <a:cs typeface="Lato"/>
              </a:rPr>
              <a:t>Syeda </a:t>
            </a:r>
            <a:endParaRPr lang="en-CA" sz="1400" spc="-10" dirty="0">
              <a:solidFill>
                <a:srgbClr val="FFFFFF"/>
              </a:solidFill>
              <a:latin typeface="Lato"/>
              <a:cs typeface="Lato"/>
            </a:endParaRPr>
          </a:p>
          <a:p>
            <a:pPr marL="12700" marR="2087245">
              <a:lnSpc>
                <a:spcPct val="113300"/>
              </a:lnSpc>
              <a:spcBef>
                <a:spcPts val="5"/>
              </a:spcBef>
            </a:pP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Band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C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(9-10</a:t>
            </a:r>
            <a:r>
              <a:rPr sz="140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years)</a:t>
            </a:r>
            <a:r>
              <a:rPr sz="140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Lato"/>
                <a:cs typeface="Lato"/>
              </a:rPr>
              <a:t>-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Lato"/>
                <a:cs typeface="Lato"/>
              </a:rPr>
              <a:t>Afaneen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Lato"/>
                <a:cs typeface="Lato"/>
              </a:rPr>
              <a:t>Aljanabi</a:t>
            </a:r>
            <a:endParaRPr sz="1400" dirty="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Band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Lato"/>
                <a:cs typeface="Lato"/>
              </a:rPr>
              <a:t>D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(11-12</a:t>
            </a:r>
            <a:r>
              <a:rPr sz="140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years)</a:t>
            </a:r>
            <a:r>
              <a:rPr sz="140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Lato"/>
                <a:cs typeface="Lato"/>
              </a:rPr>
              <a:t>-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FFFFFF"/>
                </a:solidFill>
                <a:latin typeface="Lato"/>
                <a:cs typeface="Lato"/>
              </a:rPr>
              <a:t>Nagham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Lato"/>
                <a:cs typeface="Lato"/>
              </a:rPr>
              <a:t>Al-Fartoussi</a:t>
            </a:r>
            <a:endParaRPr sz="1400" dirty="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Band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Lato"/>
                <a:cs typeface="Lato"/>
              </a:rPr>
              <a:t>E</a:t>
            </a:r>
            <a:r>
              <a:rPr sz="140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(13-14</a:t>
            </a:r>
            <a:r>
              <a:rPr sz="140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years)</a:t>
            </a:r>
            <a:r>
              <a:rPr sz="1400" b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Lato"/>
                <a:cs typeface="Lato"/>
              </a:rPr>
              <a:t>-</a:t>
            </a:r>
            <a:r>
              <a:rPr sz="1400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Lato"/>
                <a:cs typeface="Lato"/>
              </a:rPr>
              <a:t>Maulana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Lato"/>
                <a:cs typeface="Lato"/>
              </a:rPr>
              <a:t>Syed</a:t>
            </a:r>
            <a:r>
              <a:rPr sz="1400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Lato"/>
                <a:cs typeface="Lato"/>
              </a:rPr>
              <a:t>Saghir</a:t>
            </a:r>
            <a:r>
              <a:rPr sz="1400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FFFFFF"/>
                </a:solidFill>
                <a:latin typeface="Lato"/>
                <a:cs typeface="Lato"/>
              </a:rPr>
              <a:t>+</a:t>
            </a:r>
            <a:r>
              <a:rPr sz="1400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Lato"/>
                <a:cs typeface="Lato"/>
              </a:rPr>
              <a:t>Quraish</a:t>
            </a:r>
            <a:r>
              <a:rPr sz="1400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FFFFFF"/>
                </a:solidFill>
                <a:latin typeface="Lato"/>
                <a:cs typeface="Lato"/>
              </a:rPr>
              <a:t>Hussain</a:t>
            </a:r>
            <a:endParaRPr sz="1400" dirty="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Band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Lato"/>
                <a:cs typeface="Lato"/>
              </a:rPr>
              <a:t>F</a:t>
            </a:r>
            <a:r>
              <a:rPr sz="140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Lato"/>
                <a:cs typeface="Lato"/>
              </a:rPr>
              <a:t>(15-16</a:t>
            </a:r>
            <a:r>
              <a:rPr sz="140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Lato"/>
                <a:cs typeface="Lato"/>
              </a:rPr>
              <a:t>years)</a:t>
            </a:r>
            <a:r>
              <a:rPr sz="140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Lato"/>
                <a:cs typeface="Lato"/>
              </a:rPr>
              <a:t>-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Lato"/>
                <a:cs typeface="Lato"/>
              </a:rPr>
              <a:t>Annamaria</a:t>
            </a:r>
            <a:r>
              <a:rPr sz="1400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Lato"/>
                <a:cs typeface="Lato"/>
              </a:rPr>
              <a:t>Namazie</a:t>
            </a:r>
            <a:endParaRPr sz="1400" dirty="0">
              <a:latin typeface="Lato"/>
              <a:cs typeface="La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905000" y="3112899"/>
            <a:ext cx="3250568" cy="19049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32232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70" dirty="0">
                <a:solidFill>
                  <a:srgbClr val="000000"/>
                </a:solidFill>
                <a:latin typeface="Trebuchet MS"/>
                <a:cs typeface="Trebuchet MS"/>
              </a:rPr>
              <a:t>QURAN</a:t>
            </a:r>
            <a:r>
              <a:rPr sz="2800" spc="-3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130" dirty="0">
                <a:solidFill>
                  <a:srgbClr val="000000"/>
                </a:solidFill>
                <a:latin typeface="Trebuchet MS"/>
                <a:cs typeface="Trebuchet MS"/>
              </a:rPr>
              <a:t>TEACHERS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0374" y="1068947"/>
            <a:ext cx="6956425" cy="3147060"/>
          </a:xfrm>
          <a:custGeom>
            <a:avLst/>
            <a:gdLst/>
            <a:ahLst/>
            <a:cxnLst/>
            <a:rect l="l" t="t" r="r" b="b"/>
            <a:pathLst>
              <a:path w="6956425" h="3147060">
                <a:moveTo>
                  <a:pt x="6956085" y="3146693"/>
                </a:moveTo>
                <a:lnTo>
                  <a:pt x="0" y="3146693"/>
                </a:lnTo>
                <a:lnTo>
                  <a:pt x="0" y="0"/>
                </a:lnTo>
                <a:lnTo>
                  <a:pt x="6956085" y="0"/>
                </a:lnTo>
                <a:lnTo>
                  <a:pt x="6956085" y="3146693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0374" y="1068947"/>
            <a:ext cx="6956425" cy="314706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150"/>
              </a:spcBef>
            </a:pPr>
            <a:r>
              <a:rPr sz="1800" b="1" spc="-5" dirty="0">
                <a:solidFill>
                  <a:srgbClr val="212121"/>
                </a:solidFill>
                <a:latin typeface="Arial"/>
                <a:cs typeface="Arial"/>
              </a:rPr>
              <a:t>Level 1: Nesreen</a:t>
            </a:r>
            <a:r>
              <a:rPr sz="1800" b="1" spc="-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12121"/>
                </a:solidFill>
                <a:latin typeface="Arial"/>
                <a:cs typeface="Arial"/>
              </a:rPr>
              <a:t>Mezal</a:t>
            </a:r>
            <a:endParaRPr sz="1800">
              <a:latin typeface="Arial"/>
              <a:cs typeface="Arial"/>
            </a:endParaRPr>
          </a:p>
          <a:p>
            <a:pPr marL="66040" marR="3679825">
              <a:lnSpc>
                <a:spcPct val="114599"/>
              </a:lnSpc>
            </a:pPr>
            <a:r>
              <a:rPr sz="1800" b="1" spc="-5" dirty="0">
                <a:solidFill>
                  <a:srgbClr val="212121"/>
                </a:solidFill>
                <a:latin typeface="Arial"/>
                <a:cs typeface="Arial"/>
              </a:rPr>
              <a:t>Level 2: Nagham</a:t>
            </a:r>
            <a:r>
              <a:rPr sz="1800" b="1" spc="-1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12121"/>
                </a:solidFill>
                <a:latin typeface="Arial"/>
                <a:cs typeface="Arial"/>
              </a:rPr>
              <a:t>Al-Fartoussi  Level 3: Afaneen Aljanabi  Level 4: Quraish Hussain  Level 5: Zeineb </a:t>
            </a:r>
            <a:r>
              <a:rPr sz="1800" b="1" dirty="0">
                <a:solidFill>
                  <a:srgbClr val="212121"/>
                </a:solidFill>
                <a:latin typeface="Arial"/>
                <a:cs typeface="Arial"/>
              </a:rPr>
              <a:t>Muhsen  </a:t>
            </a:r>
            <a:r>
              <a:rPr sz="1800" b="1" spc="-5" dirty="0">
                <a:solidFill>
                  <a:srgbClr val="212121"/>
                </a:solidFill>
                <a:latin typeface="Arial"/>
                <a:cs typeface="Arial"/>
              </a:rPr>
              <a:t>Level 6: Sarah</a:t>
            </a:r>
            <a:r>
              <a:rPr sz="1800" b="1" spc="-9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12121"/>
                </a:solidFill>
                <a:latin typeface="Arial"/>
                <a:cs typeface="Arial"/>
              </a:rPr>
              <a:t>Ali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36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305693" y="2309045"/>
            <a:ext cx="3751442" cy="2500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48" y="341196"/>
            <a:ext cx="2269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50" dirty="0">
                <a:solidFill>
                  <a:srgbClr val="000000"/>
                </a:solidFill>
                <a:latin typeface="Trebuchet MS"/>
                <a:cs typeface="Trebuchet MS"/>
              </a:rPr>
              <a:t>Registrations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5549" y="1154772"/>
            <a:ext cx="6710680" cy="2742565"/>
          </a:xfrm>
          <a:custGeom>
            <a:avLst/>
            <a:gdLst/>
            <a:ahLst/>
            <a:cxnLst/>
            <a:rect l="l" t="t" r="r" b="b"/>
            <a:pathLst>
              <a:path w="6710680" h="2742565">
                <a:moveTo>
                  <a:pt x="6710086" y="2742294"/>
                </a:moveTo>
                <a:lnTo>
                  <a:pt x="0" y="2742294"/>
                </a:lnTo>
                <a:lnTo>
                  <a:pt x="0" y="0"/>
                </a:lnTo>
                <a:lnTo>
                  <a:pt x="6710086" y="0"/>
                </a:lnTo>
                <a:lnTo>
                  <a:pt x="6710086" y="2742294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2323" y="1263609"/>
            <a:ext cx="6536055" cy="333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6565" marR="5080" indent="-382270">
              <a:lnSpc>
                <a:spcPct val="100000"/>
              </a:lnSpc>
              <a:spcBef>
                <a:spcPts val="100"/>
              </a:spcBef>
              <a:buSzPct val="88235"/>
              <a:buAutoNum type="arabicPeriod"/>
              <a:tabLst>
                <a:tab pos="456565" algn="l"/>
                <a:tab pos="457200" algn="l"/>
              </a:tabLst>
            </a:pP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Please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5" dirty="0">
                <a:solidFill>
                  <a:srgbClr val="595959"/>
                </a:solidFill>
                <a:latin typeface="Lato"/>
                <a:cs typeface="Lato"/>
              </a:rPr>
              <a:t>email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5" dirty="0">
                <a:solidFill>
                  <a:srgbClr val="595959"/>
                </a:solidFill>
                <a:latin typeface="Lato"/>
                <a:cs typeface="Lato"/>
              </a:rPr>
              <a:t>us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names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25" dirty="0">
                <a:solidFill>
                  <a:srgbClr val="595959"/>
                </a:solidFill>
                <a:latin typeface="Lato"/>
                <a:cs typeface="Lato"/>
              </a:rPr>
              <a:t>birth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dates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15" dirty="0">
                <a:solidFill>
                  <a:srgbClr val="595959"/>
                </a:solidFill>
                <a:latin typeface="Lato"/>
                <a:cs typeface="Lato"/>
              </a:rPr>
              <a:t>of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students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10" dirty="0">
                <a:solidFill>
                  <a:srgbClr val="595959"/>
                </a:solidFill>
                <a:latin typeface="Lato"/>
                <a:cs typeface="Lato"/>
              </a:rPr>
              <a:t>so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10" dirty="0">
                <a:solidFill>
                  <a:srgbClr val="595959"/>
                </a:solidFill>
                <a:latin typeface="Lato"/>
                <a:cs typeface="Lato"/>
              </a:rPr>
              <a:t>we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can  place </a:t>
            </a: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them </a:t>
            </a:r>
            <a:r>
              <a:rPr sz="1700" b="1" spc="15" dirty="0">
                <a:solidFill>
                  <a:srgbClr val="595959"/>
                </a:solidFill>
                <a:latin typeface="Lato"/>
                <a:cs typeface="Lato"/>
              </a:rPr>
              <a:t>in</a:t>
            </a:r>
            <a:r>
              <a:rPr sz="1700" b="1" spc="-2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classes</a:t>
            </a:r>
            <a:endParaRPr sz="1700" dirty="0">
              <a:latin typeface="Lato"/>
              <a:cs typeface="Lato"/>
            </a:endParaRPr>
          </a:p>
          <a:p>
            <a:pPr marL="456565" marR="71755" indent="-382270">
              <a:lnSpc>
                <a:spcPts val="2020"/>
              </a:lnSpc>
              <a:spcBef>
                <a:spcPts val="75"/>
              </a:spcBef>
              <a:buSzPct val="88235"/>
              <a:buAutoNum type="arabicPeriod"/>
              <a:tabLst>
                <a:tab pos="456565" algn="l"/>
                <a:tab pos="457200" algn="l"/>
              </a:tabLst>
            </a:pPr>
            <a:r>
              <a:rPr sz="1700" b="1" spc="-50" dirty="0">
                <a:solidFill>
                  <a:srgbClr val="595959"/>
                </a:solidFill>
                <a:latin typeface="Lato"/>
                <a:cs typeface="Lato"/>
              </a:rPr>
              <a:t>You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20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7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be</a:t>
            </a:r>
            <a:r>
              <a:rPr sz="17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sent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registration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forms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to</a:t>
            </a:r>
            <a:r>
              <a:rPr sz="17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25" dirty="0">
                <a:solidFill>
                  <a:srgbClr val="595959"/>
                </a:solidFill>
                <a:latin typeface="Lato"/>
                <a:cs typeface="Lato"/>
              </a:rPr>
              <a:t>ﬁll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out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10" dirty="0">
                <a:solidFill>
                  <a:srgbClr val="595959"/>
                </a:solidFill>
                <a:latin typeface="Lato"/>
                <a:cs typeface="Lato"/>
              </a:rPr>
              <a:t>by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5" dirty="0">
                <a:solidFill>
                  <a:srgbClr val="595959"/>
                </a:solidFill>
                <a:latin typeface="Lato"/>
                <a:cs typeface="Lato"/>
              </a:rPr>
              <a:t>email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these  </a:t>
            </a:r>
            <a:r>
              <a:rPr sz="1700" b="1" spc="25" dirty="0">
                <a:solidFill>
                  <a:srgbClr val="595959"/>
                </a:solidFill>
                <a:latin typeface="Lato"/>
                <a:cs typeface="Lato"/>
              </a:rPr>
              <a:t>are</a:t>
            </a:r>
            <a:r>
              <a:rPr sz="1700" b="1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due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10" dirty="0">
                <a:solidFill>
                  <a:srgbClr val="595959"/>
                </a:solidFill>
                <a:latin typeface="Lato"/>
                <a:cs typeface="Lato"/>
              </a:rPr>
              <a:t>by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September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5th.</a:t>
            </a:r>
            <a:endParaRPr sz="1700" dirty="0">
              <a:latin typeface="Lato"/>
              <a:cs typeface="Lato"/>
            </a:endParaRPr>
          </a:p>
          <a:p>
            <a:pPr marL="456565" indent="-382270">
              <a:lnSpc>
                <a:spcPts val="1960"/>
              </a:lnSpc>
              <a:buSzPct val="88235"/>
              <a:buAutoNum type="arabicPeriod"/>
              <a:tabLst>
                <a:tab pos="456565" algn="l"/>
                <a:tab pos="457200" algn="l"/>
              </a:tabLst>
            </a:pPr>
            <a:r>
              <a:rPr sz="1700" b="1" spc="-5" dirty="0">
                <a:solidFill>
                  <a:srgbClr val="595959"/>
                </a:solidFill>
                <a:latin typeface="Lato"/>
                <a:cs typeface="Lato"/>
              </a:rPr>
              <a:t>Payment</a:t>
            </a:r>
            <a:r>
              <a:rPr sz="1700" b="1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for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5" dirty="0">
                <a:solidFill>
                  <a:srgbClr val="595959"/>
                </a:solidFill>
                <a:latin typeface="Lato"/>
                <a:cs typeface="Lato"/>
              </a:rPr>
              <a:t>TERM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1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is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$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50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5" dirty="0">
                <a:solidFill>
                  <a:srgbClr val="595959"/>
                </a:solidFill>
                <a:latin typeface="Lato"/>
                <a:cs typeface="Lato"/>
              </a:rPr>
              <a:t>per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student:</a:t>
            </a:r>
            <a:endParaRPr sz="1700" dirty="0">
              <a:latin typeface="Lato"/>
              <a:cs typeface="Lato"/>
            </a:endParaRPr>
          </a:p>
          <a:p>
            <a:pPr marL="456565" indent="-444500">
              <a:lnSpc>
                <a:spcPts val="2030"/>
              </a:lnSpc>
              <a:buFont typeface="DejaVu Sans"/>
              <a:buChar char="❖"/>
              <a:tabLst>
                <a:tab pos="456565" algn="l"/>
                <a:tab pos="457200" algn="l"/>
              </a:tabLst>
            </a:pP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Option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1:</a:t>
            </a:r>
            <a:r>
              <a:rPr sz="17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25" dirty="0">
                <a:solidFill>
                  <a:srgbClr val="595959"/>
                </a:solidFill>
                <a:latin typeface="Lato"/>
                <a:cs typeface="Lato"/>
              </a:rPr>
              <a:t>E-Transfer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amount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to:</a:t>
            </a:r>
            <a:r>
              <a:rPr sz="1700" b="1" spc="-65" dirty="0">
                <a:solidFill>
                  <a:srgbClr val="0000FF"/>
                </a:solidFill>
                <a:latin typeface="Lato"/>
                <a:cs typeface="Lato"/>
              </a:rPr>
              <a:t> </a:t>
            </a:r>
            <a:r>
              <a:rPr sz="1700" b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2"/>
              </a:rPr>
              <a:t>ﬁnance@jaffari.org</a:t>
            </a:r>
            <a:r>
              <a:rPr sz="1700" b="1" spc="-90" dirty="0">
                <a:solidFill>
                  <a:srgbClr val="0000FF"/>
                </a:solidFill>
                <a:latin typeface="Lato"/>
                <a:cs typeface="Lato"/>
                <a:hlinkClick r:id="rId2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(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provide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10" dirty="0">
                <a:solidFill>
                  <a:srgbClr val="595959"/>
                </a:solidFill>
                <a:latin typeface="Lato"/>
                <a:cs typeface="Lato"/>
              </a:rPr>
              <a:t>details</a:t>
            </a:r>
            <a:r>
              <a:rPr lang="en-CA" sz="1200" dirty="0"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within</a:t>
            </a:r>
            <a:r>
              <a:rPr sz="1200" b="1" spc="-6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transfer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-20" dirty="0">
                <a:solidFill>
                  <a:srgbClr val="595959"/>
                </a:solidFill>
                <a:latin typeface="Lato"/>
                <a:cs typeface="Lato"/>
              </a:rPr>
              <a:t>-</a:t>
            </a:r>
            <a:r>
              <a:rPr sz="1200" b="1" spc="-6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10" dirty="0">
                <a:solidFill>
                  <a:srgbClr val="595959"/>
                </a:solidFill>
                <a:latin typeface="Lato"/>
                <a:cs typeface="Lato"/>
              </a:rPr>
              <a:t>Al-Hujjat</a:t>
            </a:r>
            <a:r>
              <a:rPr sz="1200" b="1" spc="-6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-5" dirty="0">
                <a:solidFill>
                  <a:srgbClr val="595959"/>
                </a:solidFill>
                <a:latin typeface="Lato"/>
                <a:cs typeface="Lato"/>
              </a:rPr>
              <a:t>Study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Centre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dirty="0">
                <a:solidFill>
                  <a:srgbClr val="595959"/>
                </a:solidFill>
                <a:latin typeface="Lato"/>
                <a:cs typeface="Lato"/>
              </a:rPr>
              <a:t>Student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Names)</a:t>
            </a:r>
            <a:endParaRPr sz="1200" dirty="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 dirty="0">
              <a:latin typeface="Lato"/>
              <a:cs typeface="Lato"/>
            </a:endParaRPr>
          </a:p>
          <a:p>
            <a:pPr marL="456565" indent="-444500">
              <a:lnSpc>
                <a:spcPct val="100000"/>
              </a:lnSpc>
              <a:buFont typeface="DejaVu Sans"/>
              <a:buChar char="❖"/>
              <a:tabLst>
                <a:tab pos="456565" algn="l"/>
                <a:tab pos="457200" algn="l"/>
              </a:tabLst>
            </a:pPr>
            <a:r>
              <a:rPr sz="1700" b="1" dirty="0">
                <a:solidFill>
                  <a:srgbClr val="595959"/>
                </a:solidFill>
                <a:latin typeface="Lato"/>
                <a:cs typeface="Lato"/>
              </a:rPr>
              <a:t>Option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2: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25" dirty="0">
                <a:solidFill>
                  <a:srgbClr val="595959"/>
                </a:solidFill>
                <a:latin typeface="Lato"/>
                <a:cs typeface="Lato"/>
              </a:rPr>
              <a:t>Call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10" dirty="0">
                <a:solidFill>
                  <a:srgbClr val="595959"/>
                </a:solidFill>
                <a:latin typeface="Lato"/>
                <a:cs typeface="Lato"/>
              </a:rPr>
              <a:t>ISIJ</a:t>
            </a:r>
            <a:r>
              <a:rPr sz="17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5" dirty="0">
                <a:solidFill>
                  <a:srgbClr val="595959"/>
                </a:solidFill>
                <a:latin typeface="Lato"/>
                <a:cs typeface="Lato"/>
              </a:rPr>
              <a:t>pay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5" dirty="0">
                <a:solidFill>
                  <a:srgbClr val="595959"/>
                </a:solidFill>
                <a:latin typeface="Lato"/>
                <a:cs typeface="Lato"/>
              </a:rPr>
              <a:t>over</a:t>
            </a:r>
            <a:r>
              <a:rPr sz="1700" b="1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5" dirty="0">
                <a:solidFill>
                  <a:srgbClr val="595959"/>
                </a:solidFill>
                <a:latin typeface="Lato"/>
                <a:cs typeface="Lato"/>
              </a:rPr>
              <a:t>phone:</a:t>
            </a:r>
            <a:r>
              <a:rPr sz="17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Lato"/>
                <a:cs typeface="Lato"/>
              </a:rPr>
              <a:t>905-695-9786</a:t>
            </a:r>
            <a:r>
              <a:rPr sz="1700" b="1" spc="-90" dirty="0">
                <a:solidFill>
                  <a:srgbClr val="0000FF"/>
                </a:solidFill>
                <a:latin typeface="Lato"/>
                <a:cs typeface="Lato"/>
              </a:rPr>
              <a:t> </a:t>
            </a:r>
            <a:r>
              <a:rPr sz="1700" b="1" spc="5" dirty="0">
                <a:solidFill>
                  <a:srgbClr val="595959"/>
                </a:solidFill>
                <a:latin typeface="Lato"/>
                <a:cs typeface="Lato"/>
              </a:rPr>
              <a:t>(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provide</a:t>
            </a:r>
            <a:endParaRPr sz="1200" dirty="0">
              <a:latin typeface="Lato"/>
              <a:cs typeface="Lato"/>
            </a:endParaRPr>
          </a:p>
          <a:p>
            <a:pPr marL="456565">
              <a:lnSpc>
                <a:spcPct val="100000"/>
              </a:lnSpc>
              <a:spcBef>
                <a:spcPts val="30"/>
              </a:spcBef>
            </a:pPr>
            <a:r>
              <a:rPr sz="1200" b="1" spc="10" dirty="0">
                <a:solidFill>
                  <a:srgbClr val="595959"/>
                </a:solidFill>
                <a:latin typeface="Lato"/>
                <a:cs typeface="Lato"/>
              </a:rPr>
              <a:t>details</a:t>
            </a:r>
            <a:r>
              <a:rPr sz="1200" b="1" spc="-6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-5" dirty="0">
                <a:solidFill>
                  <a:srgbClr val="595959"/>
                </a:solidFill>
                <a:latin typeface="Lato"/>
                <a:cs typeface="Lato"/>
              </a:rPr>
              <a:t>over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-5" dirty="0">
                <a:solidFill>
                  <a:srgbClr val="595959"/>
                </a:solidFill>
                <a:latin typeface="Lato"/>
                <a:cs typeface="Lato"/>
              </a:rPr>
              <a:t>phone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-20" dirty="0">
                <a:solidFill>
                  <a:srgbClr val="595959"/>
                </a:solidFill>
                <a:latin typeface="Lato"/>
                <a:cs typeface="Lato"/>
              </a:rPr>
              <a:t>-</a:t>
            </a:r>
            <a:r>
              <a:rPr sz="1200" b="1" spc="-6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10" dirty="0">
                <a:solidFill>
                  <a:srgbClr val="595959"/>
                </a:solidFill>
                <a:latin typeface="Lato"/>
                <a:cs typeface="Lato"/>
              </a:rPr>
              <a:t>Al-Hujjat</a:t>
            </a:r>
            <a:r>
              <a:rPr sz="1200" b="1" spc="-6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-5" dirty="0">
                <a:solidFill>
                  <a:srgbClr val="595959"/>
                </a:solidFill>
                <a:latin typeface="Lato"/>
                <a:cs typeface="Lato"/>
              </a:rPr>
              <a:t>Study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Centre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dirty="0">
                <a:solidFill>
                  <a:srgbClr val="595959"/>
                </a:solidFill>
                <a:latin typeface="Lato"/>
                <a:cs typeface="Lato"/>
              </a:rPr>
              <a:t>Student</a:t>
            </a:r>
            <a:r>
              <a:rPr sz="1200" b="1" spc="-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200" b="1" spc="5" dirty="0">
                <a:solidFill>
                  <a:srgbClr val="595959"/>
                </a:solidFill>
                <a:latin typeface="Lato"/>
                <a:cs typeface="Lato"/>
              </a:rPr>
              <a:t>Names)</a:t>
            </a:r>
            <a:endParaRPr sz="1200" dirty="0"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400" dirty="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Lato"/>
              <a:cs typeface="Lato"/>
            </a:endParaRPr>
          </a:p>
          <a:p>
            <a:pPr marL="1619250" marR="777240">
              <a:lnSpc>
                <a:spcPts val="1650"/>
              </a:lnSpc>
            </a:pPr>
            <a:r>
              <a:rPr sz="1400" i="1" spc="-10" dirty="0">
                <a:latin typeface="Lato"/>
                <a:cs typeface="Lato"/>
              </a:rPr>
              <a:t>Email: </a:t>
            </a:r>
            <a:r>
              <a:rPr sz="1400" i="1" u="heavy" spc="-10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Lato"/>
                <a:cs typeface="Lato"/>
                <a:hlinkClick r:id="rId3"/>
              </a:rPr>
              <a:t>principal@al-hujjat.ca</a:t>
            </a:r>
            <a:r>
              <a:rPr sz="1400" i="1" spc="-10" dirty="0">
                <a:solidFill>
                  <a:srgbClr val="1C3677"/>
                </a:solidFill>
                <a:latin typeface="Lato"/>
                <a:cs typeface="Lato"/>
                <a:hlinkClick r:id="rId3"/>
              </a:rPr>
              <a:t> </a:t>
            </a:r>
            <a:r>
              <a:rPr sz="1400" i="1" spc="-10" dirty="0">
                <a:latin typeface="Lato"/>
                <a:cs typeface="Lato"/>
              </a:rPr>
              <a:t>or </a:t>
            </a:r>
            <a:r>
              <a:rPr sz="1400" i="1" u="heavy" spc="-15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Lato"/>
                <a:cs typeface="Lato"/>
                <a:hlinkClick r:id="rId4"/>
              </a:rPr>
              <a:t>treasurer@al-hujjat.ca</a:t>
            </a:r>
            <a:r>
              <a:rPr sz="1400" i="1" spc="-160" dirty="0">
                <a:solidFill>
                  <a:srgbClr val="1C3677"/>
                </a:solidFill>
                <a:latin typeface="Lato"/>
                <a:cs typeface="Lato"/>
                <a:hlinkClick r:id="rId4"/>
              </a:rPr>
              <a:t> </a:t>
            </a:r>
            <a:r>
              <a:rPr sz="1400" i="1" spc="-20" dirty="0">
                <a:latin typeface="Lato"/>
                <a:cs typeface="Lato"/>
              </a:rPr>
              <a:t>for  </a:t>
            </a:r>
            <a:r>
              <a:rPr sz="1400" i="1" spc="-15" dirty="0">
                <a:latin typeface="Lato"/>
                <a:cs typeface="Lato"/>
              </a:rPr>
              <a:t>questions about </a:t>
            </a:r>
            <a:r>
              <a:rPr sz="1400" i="1" spc="-10" dirty="0">
                <a:latin typeface="Lato"/>
                <a:cs typeface="Lato"/>
              </a:rPr>
              <a:t>subsidies </a:t>
            </a:r>
            <a:r>
              <a:rPr sz="1400" i="1" spc="-15" dirty="0">
                <a:latin typeface="Lato"/>
                <a:cs typeface="Lato"/>
              </a:rPr>
              <a:t>payment</a:t>
            </a:r>
            <a:r>
              <a:rPr sz="1400" i="1" spc="-200" dirty="0">
                <a:latin typeface="Lato"/>
                <a:cs typeface="Lato"/>
              </a:rPr>
              <a:t> </a:t>
            </a:r>
            <a:r>
              <a:rPr sz="1400" i="1" spc="-15" dirty="0">
                <a:latin typeface="Lato"/>
                <a:cs typeface="Lato"/>
              </a:rPr>
              <a:t>issues</a:t>
            </a:r>
            <a:endParaRPr sz="1400" dirty="0">
              <a:latin typeface="Lato"/>
              <a:cs typeface="La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849" y="279011"/>
            <a:ext cx="4162341" cy="4585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06007" y="0"/>
            <a:ext cx="18415" cy="5143500"/>
          </a:xfrm>
          <a:custGeom>
            <a:avLst/>
            <a:gdLst/>
            <a:ahLst/>
            <a:cxnLst/>
            <a:rect l="l" t="t" r="r" b="b"/>
            <a:pathLst>
              <a:path w="18414" h="5143500">
                <a:moveTo>
                  <a:pt x="18266" y="0"/>
                </a:moveTo>
                <a:lnTo>
                  <a:pt x="0" y="5143489"/>
                </a:lnTo>
              </a:path>
            </a:pathLst>
          </a:custGeom>
          <a:ln w="152399">
            <a:solidFill>
              <a:srgbClr val="1A1A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44465" y="105574"/>
            <a:ext cx="4268591" cy="50379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29483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80" dirty="0">
                <a:solidFill>
                  <a:srgbClr val="000000"/>
                </a:solidFill>
                <a:latin typeface="Trebuchet MS"/>
                <a:cs typeface="Trebuchet MS"/>
              </a:rPr>
              <a:t>Al </a:t>
            </a:r>
            <a:r>
              <a:rPr sz="2800" spc="-35" dirty="0">
                <a:solidFill>
                  <a:srgbClr val="000000"/>
                </a:solidFill>
                <a:latin typeface="Trebuchet MS"/>
                <a:cs typeface="Trebuchet MS"/>
              </a:rPr>
              <a:t>Hujjat</a:t>
            </a:r>
            <a:r>
              <a:rPr sz="2800" spc="-6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80" dirty="0">
                <a:solidFill>
                  <a:srgbClr val="000000"/>
                </a:solidFill>
                <a:latin typeface="Trebuchet MS"/>
                <a:cs typeface="Trebuchet MS"/>
              </a:rPr>
              <a:t>Website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7208" y="1017066"/>
            <a:ext cx="6452870" cy="88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392430">
              <a:lnSpc>
                <a:spcPct val="100000"/>
              </a:lnSpc>
              <a:spcBef>
                <a:spcPts val="100"/>
              </a:spcBef>
              <a:buSzPct val="86666"/>
              <a:buFont typeface="Arial"/>
              <a:buChar char="►"/>
              <a:tabLst>
                <a:tab pos="469265" algn="l"/>
                <a:tab pos="469900" algn="l"/>
              </a:tabLst>
            </a:pPr>
            <a:r>
              <a:rPr sz="1500" b="1" spc="-25" dirty="0">
                <a:solidFill>
                  <a:srgbClr val="595959"/>
                </a:solidFill>
                <a:latin typeface="Lato"/>
                <a:cs typeface="Lato"/>
              </a:rPr>
              <a:t>We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-10" dirty="0">
                <a:solidFill>
                  <a:srgbClr val="595959"/>
                </a:solidFill>
                <a:latin typeface="Lato"/>
                <a:cs typeface="Lato"/>
              </a:rPr>
              <a:t>have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20" dirty="0">
                <a:solidFill>
                  <a:srgbClr val="595959"/>
                </a:solidFill>
                <a:latin typeface="Lato"/>
                <a:cs typeface="Lato"/>
              </a:rPr>
              <a:t>a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-10" dirty="0">
                <a:solidFill>
                  <a:srgbClr val="595959"/>
                </a:solidFill>
                <a:latin typeface="Lato"/>
                <a:cs typeface="Lato"/>
              </a:rPr>
              <a:t>new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595959"/>
                </a:solidFill>
                <a:latin typeface="Lato"/>
                <a:cs typeface="Lato"/>
              </a:rPr>
              <a:t>website</a:t>
            </a:r>
            <a:r>
              <a:rPr sz="1500" b="1" spc="-7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595959"/>
                </a:solidFill>
                <a:latin typeface="Lato"/>
                <a:cs typeface="Lato"/>
              </a:rPr>
              <a:t>where</a:t>
            </a:r>
            <a:r>
              <a:rPr sz="1500" b="1" spc="-7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-10" dirty="0">
                <a:solidFill>
                  <a:srgbClr val="595959"/>
                </a:solidFill>
                <a:latin typeface="Lato"/>
                <a:cs typeface="Lato"/>
              </a:rPr>
              <a:t>we</a:t>
            </a:r>
            <a:r>
              <a:rPr sz="1500" b="1" spc="-7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15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500" b="1" spc="-7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15" dirty="0">
                <a:solidFill>
                  <a:srgbClr val="595959"/>
                </a:solidFill>
                <a:latin typeface="Lato"/>
                <a:cs typeface="Lato"/>
              </a:rPr>
              <a:t>share</a:t>
            </a:r>
            <a:r>
              <a:rPr sz="1500" b="1" spc="-7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10" dirty="0">
                <a:solidFill>
                  <a:srgbClr val="595959"/>
                </a:solidFill>
                <a:latin typeface="Lato"/>
                <a:cs typeface="Lato"/>
              </a:rPr>
              <a:t>information</a:t>
            </a:r>
            <a:r>
              <a:rPr sz="1500" b="1" spc="-7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5" dirty="0">
                <a:solidFill>
                  <a:srgbClr val="595959"/>
                </a:solidFill>
                <a:latin typeface="Lato"/>
                <a:cs typeface="Lato"/>
              </a:rPr>
              <a:t>resources</a:t>
            </a:r>
            <a:endParaRPr sz="1500">
              <a:latin typeface="Lato"/>
              <a:cs typeface="Lato"/>
            </a:endParaRPr>
          </a:p>
          <a:p>
            <a:pPr marL="469900" indent="-392430">
              <a:lnSpc>
                <a:spcPct val="100000"/>
              </a:lnSpc>
              <a:spcBef>
                <a:spcPts val="25"/>
              </a:spcBef>
              <a:buSzPct val="86666"/>
              <a:buFont typeface="Arial"/>
              <a:buChar char="►"/>
              <a:tabLst>
                <a:tab pos="469265" algn="l"/>
                <a:tab pos="469900" algn="l"/>
              </a:tabLst>
            </a:pPr>
            <a:r>
              <a:rPr sz="1500" b="1" spc="5" dirty="0">
                <a:solidFill>
                  <a:srgbClr val="595959"/>
                </a:solidFill>
                <a:latin typeface="Lato"/>
                <a:cs typeface="Lato"/>
              </a:rPr>
              <a:t>This</a:t>
            </a:r>
            <a:r>
              <a:rPr sz="15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-35" dirty="0">
                <a:solidFill>
                  <a:srgbClr val="595959"/>
                </a:solidFill>
                <a:latin typeface="Lato"/>
                <a:cs typeface="Lato"/>
              </a:rPr>
              <a:t>PPT,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1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15" dirty="0">
                <a:solidFill>
                  <a:srgbClr val="595959"/>
                </a:solidFill>
                <a:latin typeface="Lato"/>
                <a:cs typeface="Lato"/>
              </a:rPr>
              <a:t>calendar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15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595959"/>
                </a:solidFill>
                <a:latin typeface="Lato"/>
                <a:cs typeface="Lato"/>
              </a:rPr>
              <a:t>be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-5" dirty="0">
                <a:solidFill>
                  <a:srgbClr val="595959"/>
                </a:solidFill>
                <a:latin typeface="Lato"/>
                <a:cs typeface="Lato"/>
              </a:rPr>
              <a:t>on</a:t>
            </a:r>
            <a:r>
              <a:rPr sz="15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spc="1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5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500" b="1" dirty="0">
                <a:solidFill>
                  <a:srgbClr val="595959"/>
                </a:solidFill>
                <a:latin typeface="Lato"/>
                <a:cs typeface="Lato"/>
              </a:rPr>
              <a:t>website</a:t>
            </a:r>
            <a:endParaRPr sz="1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000" u="heavy" spc="-30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Lato"/>
                <a:cs typeface="Lato"/>
                <a:hlinkClick r:id="rId2"/>
              </a:rPr>
              <a:t>https://al-hujjat.ca/</a:t>
            </a:r>
            <a:endParaRPr sz="2000">
              <a:latin typeface="Lato"/>
              <a:cs typeface="La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5" name="object 5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161200" y="2117895"/>
            <a:ext cx="5843585" cy="27596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50215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14" dirty="0">
                <a:solidFill>
                  <a:srgbClr val="000000"/>
                </a:solidFill>
                <a:latin typeface="Trebuchet MS"/>
                <a:cs typeface="Trebuchet MS"/>
              </a:rPr>
              <a:t>Accessing </a:t>
            </a:r>
            <a:r>
              <a:rPr sz="2800" spc="35" dirty="0">
                <a:solidFill>
                  <a:srgbClr val="000000"/>
                </a:solidFill>
                <a:latin typeface="Trebuchet MS"/>
                <a:cs typeface="Trebuchet MS"/>
              </a:rPr>
              <a:t>Online</a:t>
            </a:r>
            <a:r>
              <a:rPr sz="2800" spc="-5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120" dirty="0">
                <a:solidFill>
                  <a:srgbClr val="000000"/>
                </a:solidFill>
                <a:latin typeface="Trebuchet MS"/>
                <a:cs typeface="Trebuchet MS"/>
              </a:rPr>
              <a:t>Classrooms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1123950"/>
            <a:ext cx="7022465" cy="1315104"/>
          </a:xfrm>
          <a:prstGeom prst="rect">
            <a:avLst/>
          </a:prstGeom>
          <a:solidFill>
            <a:srgbClr val="F0C131"/>
          </a:solidFill>
        </p:spPr>
        <p:txBody>
          <a:bodyPr vert="horz" wrap="square" lIns="0" tIns="136525" rIns="0" bIns="0" rtlCol="0">
            <a:spAutoFit/>
          </a:bodyPr>
          <a:lstStyle/>
          <a:p>
            <a:pPr marL="528320" marR="218440" indent="-404495">
              <a:lnSpc>
                <a:spcPts val="1900"/>
              </a:lnSpc>
              <a:spcBef>
                <a:spcPts val="1075"/>
              </a:spcBef>
              <a:buSzPct val="87500"/>
              <a:buFont typeface="Arial"/>
              <a:buChar char="►"/>
              <a:tabLst>
                <a:tab pos="528320" algn="l"/>
                <a:tab pos="528955" algn="l"/>
              </a:tabLst>
            </a:pPr>
            <a:r>
              <a:rPr sz="1400" b="1" spc="-45" dirty="0">
                <a:solidFill>
                  <a:srgbClr val="595959"/>
                </a:solidFill>
                <a:latin typeface="Lato"/>
                <a:cs typeface="Lato"/>
              </a:rPr>
              <a:t>You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0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be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sent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5" dirty="0">
                <a:solidFill>
                  <a:srgbClr val="595959"/>
                </a:solidFill>
                <a:latin typeface="Lato"/>
                <a:cs typeface="Lato"/>
              </a:rPr>
              <a:t>a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0" dirty="0">
                <a:solidFill>
                  <a:srgbClr val="595959"/>
                </a:solidFill>
                <a:latin typeface="Lato"/>
                <a:cs typeface="Lato"/>
              </a:rPr>
              <a:t>link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for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your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595959"/>
                </a:solidFill>
                <a:latin typeface="Lato"/>
                <a:cs typeface="Lato"/>
              </a:rPr>
              <a:t>Zoom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classes.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There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0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be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5" dirty="0">
                <a:solidFill>
                  <a:srgbClr val="595959"/>
                </a:solidFill>
                <a:latin typeface="Lato"/>
                <a:cs typeface="Lato"/>
              </a:rPr>
              <a:t>a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595959"/>
                </a:solidFill>
                <a:latin typeface="Lato"/>
                <a:cs typeface="Lato"/>
              </a:rPr>
              <a:t>Zoom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0" dirty="0">
                <a:solidFill>
                  <a:srgbClr val="595959"/>
                </a:solidFill>
                <a:latin typeface="Lato"/>
                <a:cs typeface="Lato"/>
              </a:rPr>
              <a:t>link 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for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5" dirty="0">
                <a:solidFill>
                  <a:srgbClr val="595959"/>
                </a:solidFill>
                <a:latin typeface="Lato"/>
                <a:cs typeface="Lato"/>
              </a:rPr>
              <a:t>Tarbiya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Class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5" dirty="0">
                <a:solidFill>
                  <a:srgbClr val="595959"/>
                </a:solidFill>
                <a:latin typeface="Lato"/>
                <a:cs typeface="Lato"/>
              </a:rPr>
              <a:t>a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separate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595959"/>
                </a:solidFill>
                <a:latin typeface="Lato"/>
                <a:cs typeface="Lato"/>
              </a:rPr>
              <a:t>Zoom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0" dirty="0">
                <a:solidFill>
                  <a:srgbClr val="595959"/>
                </a:solidFill>
                <a:latin typeface="Lato"/>
                <a:cs typeface="Lato"/>
              </a:rPr>
              <a:t>link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for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Quran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class</a:t>
            </a:r>
            <a:endParaRPr sz="1400" dirty="0">
              <a:latin typeface="Lato"/>
              <a:cs typeface="Lato"/>
            </a:endParaRPr>
          </a:p>
          <a:p>
            <a:pPr marL="528320" indent="-405130">
              <a:lnSpc>
                <a:spcPts val="1889"/>
              </a:lnSpc>
              <a:buSzPct val="87500"/>
              <a:buFont typeface="Arial"/>
              <a:buChar char="►"/>
              <a:tabLst>
                <a:tab pos="528320" algn="l"/>
                <a:tab pos="528955" algn="l"/>
              </a:tabLst>
            </a:pP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Please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ensure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595959"/>
                </a:solidFill>
                <a:latin typeface="Lato"/>
                <a:cs typeface="Lato"/>
              </a:rPr>
              <a:t>you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595959"/>
                </a:solidFill>
                <a:latin typeface="Lato"/>
                <a:cs typeface="Lato"/>
              </a:rPr>
              <a:t>have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5" dirty="0">
                <a:solidFill>
                  <a:srgbClr val="595959"/>
                </a:solidFill>
                <a:latin typeface="Lato"/>
                <a:cs typeface="Lato"/>
              </a:rPr>
              <a:t>a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5" dirty="0">
                <a:solidFill>
                  <a:srgbClr val="595959"/>
                </a:solidFill>
                <a:latin typeface="Lato"/>
                <a:cs typeface="Lato"/>
              </a:rPr>
              <a:t>device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per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child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595959"/>
                </a:solidFill>
                <a:latin typeface="Lato"/>
                <a:cs typeface="Lato"/>
              </a:rPr>
              <a:t>so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they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can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log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15" dirty="0">
                <a:solidFill>
                  <a:srgbClr val="595959"/>
                </a:solidFill>
                <a:latin typeface="Lato"/>
                <a:cs typeface="Lato"/>
              </a:rPr>
              <a:t>on.</a:t>
            </a:r>
            <a:endParaRPr sz="1400" dirty="0">
              <a:latin typeface="Lato"/>
              <a:cs typeface="Lato"/>
            </a:endParaRPr>
          </a:p>
          <a:p>
            <a:pPr marL="528320" indent="-405130">
              <a:lnSpc>
                <a:spcPct val="100000"/>
              </a:lnSpc>
              <a:spcBef>
                <a:spcPts val="30"/>
              </a:spcBef>
              <a:buSzPct val="87500"/>
              <a:buFont typeface="Arial"/>
              <a:buChar char="►"/>
              <a:tabLst>
                <a:tab pos="528320" algn="l"/>
                <a:tab pos="528955" algn="l"/>
              </a:tabLst>
            </a:pP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Students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0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be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5" dirty="0">
                <a:solidFill>
                  <a:srgbClr val="595959"/>
                </a:solidFill>
                <a:latin typeface="Lato"/>
                <a:cs typeface="Lato"/>
              </a:rPr>
              <a:t>given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instructions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to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join</a:t>
            </a:r>
            <a:r>
              <a:rPr sz="1400" b="1" spc="-7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an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online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-5" dirty="0">
                <a:solidFill>
                  <a:srgbClr val="595959"/>
                </a:solidFill>
                <a:latin typeface="Lato"/>
                <a:cs typeface="Lato"/>
              </a:rPr>
              <a:t>Google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Classroom.</a:t>
            </a:r>
            <a:endParaRPr sz="1400" dirty="0">
              <a:latin typeface="Lato"/>
              <a:cs typeface="Lato"/>
            </a:endParaRPr>
          </a:p>
          <a:p>
            <a:pPr marL="528320" indent="-392430">
              <a:lnSpc>
                <a:spcPct val="100000"/>
              </a:lnSpc>
              <a:spcBef>
                <a:spcPts val="30"/>
              </a:spcBef>
              <a:buSzPct val="81250"/>
              <a:buFont typeface="Arial"/>
              <a:buChar char="►"/>
              <a:tabLst>
                <a:tab pos="528320" algn="l"/>
                <a:tab pos="528955" algn="l"/>
              </a:tabLst>
            </a:pP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This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is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where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5" dirty="0">
                <a:solidFill>
                  <a:srgbClr val="595959"/>
                </a:solidFill>
                <a:latin typeface="Lato"/>
                <a:cs typeface="Lato"/>
              </a:rPr>
              <a:t>all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1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class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5" dirty="0">
                <a:solidFill>
                  <a:srgbClr val="595959"/>
                </a:solidFill>
                <a:latin typeface="Lato"/>
                <a:cs typeface="Lato"/>
              </a:rPr>
              <a:t>material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400" b="1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assessment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20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595959"/>
                </a:solidFill>
                <a:latin typeface="Lato"/>
                <a:cs typeface="Lato"/>
              </a:rPr>
              <a:t>be</a:t>
            </a:r>
            <a:r>
              <a:rPr sz="1400" b="1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b="1" spc="5" dirty="0">
                <a:solidFill>
                  <a:srgbClr val="595959"/>
                </a:solidFill>
                <a:latin typeface="Lato"/>
                <a:cs typeface="Lato"/>
              </a:rPr>
              <a:t>stored.</a:t>
            </a:r>
            <a:endParaRPr sz="1400" dirty="0">
              <a:latin typeface="Lato"/>
              <a:cs typeface="La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5" name="object 5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981200" y="2769695"/>
            <a:ext cx="3712737" cy="17993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48" y="341200"/>
            <a:ext cx="4209415" cy="8807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5"/>
              </a:spcBef>
            </a:pPr>
            <a:r>
              <a:rPr sz="2800" spc="55" dirty="0">
                <a:solidFill>
                  <a:srgbClr val="000000"/>
                </a:solidFill>
                <a:latin typeface="Trebuchet MS"/>
                <a:cs typeface="Trebuchet MS"/>
              </a:rPr>
              <a:t>Guidelines </a:t>
            </a:r>
            <a:r>
              <a:rPr sz="2800" spc="-10" dirty="0">
                <a:solidFill>
                  <a:srgbClr val="000000"/>
                </a:solidFill>
                <a:latin typeface="Trebuchet MS"/>
                <a:cs typeface="Trebuchet MS"/>
              </a:rPr>
              <a:t>for</a:t>
            </a:r>
            <a:r>
              <a:rPr sz="2800" spc="-5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Trebuchet MS"/>
                <a:cs typeface="Trebuchet MS"/>
              </a:rPr>
              <a:t>Al-Hujjat’s  </a:t>
            </a:r>
            <a:r>
              <a:rPr sz="2800" spc="145" dirty="0">
                <a:solidFill>
                  <a:srgbClr val="000000"/>
                </a:solidFill>
                <a:latin typeface="Trebuchet MS"/>
                <a:cs typeface="Trebuchet MS"/>
              </a:rPr>
              <a:t>Google</a:t>
            </a:r>
            <a:r>
              <a:rPr sz="2800" spc="-1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110" dirty="0">
                <a:solidFill>
                  <a:srgbClr val="000000"/>
                </a:solidFill>
                <a:latin typeface="Trebuchet MS"/>
                <a:cs typeface="Trebuchet MS"/>
              </a:rPr>
              <a:t>Classroom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9849" y="1389847"/>
            <a:ext cx="5404485" cy="3239303"/>
          </a:xfrm>
          <a:custGeom>
            <a:avLst/>
            <a:gdLst/>
            <a:ahLst/>
            <a:cxnLst/>
            <a:rect l="l" t="t" r="r" b="b"/>
            <a:pathLst>
              <a:path w="5404485" h="3496945">
                <a:moveTo>
                  <a:pt x="5403889" y="3496492"/>
                </a:moveTo>
                <a:lnTo>
                  <a:pt x="0" y="3496492"/>
                </a:lnTo>
                <a:lnTo>
                  <a:pt x="0" y="0"/>
                </a:lnTo>
                <a:lnTo>
                  <a:pt x="5403889" y="0"/>
                </a:lnTo>
                <a:lnTo>
                  <a:pt x="5403889" y="3496492"/>
                </a:lnTo>
                <a:close/>
              </a:path>
            </a:pathLst>
          </a:custGeom>
          <a:solidFill>
            <a:srgbClr val="EB5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9064" y="1360002"/>
            <a:ext cx="5169735" cy="3065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4495" marR="304800" indent="-354330">
              <a:lnSpc>
                <a:spcPct val="116700"/>
              </a:lnSpc>
              <a:spcBef>
                <a:spcPts val="100"/>
              </a:spcBef>
              <a:buSzPct val="6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For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the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younger kids,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(Bands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A-B),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parents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will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be  responsible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keeping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track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15" dirty="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teacher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posts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on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the 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student’s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Google</a:t>
            </a:r>
            <a:r>
              <a:rPr sz="1450" b="1" spc="-16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Classroom.</a:t>
            </a:r>
            <a:endParaRPr sz="1450" dirty="0">
              <a:latin typeface="Lato"/>
              <a:cs typeface="Lato"/>
            </a:endParaRPr>
          </a:p>
          <a:p>
            <a:pPr marL="404495" marR="5080" indent="-392430">
              <a:lnSpc>
                <a:spcPct val="100000"/>
              </a:lnSpc>
              <a:spcBef>
                <a:spcPts val="300"/>
              </a:spcBef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Review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posts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each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week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using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20" dirty="0">
                <a:solidFill>
                  <a:srgbClr val="FFFFFF"/>
                </a:solidFill>
                <a:latin typeface="Lato"/>
                <a:cs typeface="Lato"/>
              </a:rPr>
              <a:t>link</a:t>
            </a:r>
            <a:r>
              <a:rPr sz="1450" b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e-mail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or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accessing 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the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online classroom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OR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by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downloading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free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google 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classroom App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on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your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phone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and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getting notiﬁcations  every</a:t>
            </a:r>
            <a:r>
              <a:rPr sz="145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time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something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posted.</a:t>
            </a:r>
            <a:endParaRPr sz="1450" dirty="0">
              <a:latin typeface="Lato"/>
              <a:cs typeface="Lato"/>
            </a:endParaRPr>
          </a:p>
          <a:p>
            <a:pPr marL="404495" indent="-392430">
              <a:lnSpc>
                <a:spcPct val="100000"/>
              </a:lnSpc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Be</a:t>
            </a:r>
            <a:r>
              <a:rPr sz="145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Lato"/>
                <a:cs typeface="Lato"/>
              </a:rPr>
              <a:t>positive,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polite,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courteous</a:t>
            </a:r>
            <a:endParaRPr sz="1450" dirty="0">
              <a:latin typeface="Lato"/>
              <a:cs typeface="Lato"/>
            </a:endParaRPr>
          </a:p>
          <a:p>
            <a:pPr marL="404495" marR="117475" indent="-392430">
              <a:lnSpc>
                <a:spcPct val="100000"/>
              </a:lnSpc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Participate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sz="1450" b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class</a:t>
            </a:r>
            <a:r>
              <a:rPr sz="1450" b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discussions</a:t>
            </a:r>
            <a:r>
              <a:rPr sz="1450" b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as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directed</a:t>
            </a:r>
            <a:r>
              <a:rPr sz="1450" b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by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teachers, 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via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chat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or</a:t>
            </a:r>
            <a:r>
              <a:rPr sz="1450" b="1" spc="-26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voice</a:t>
            </a:r>
            <a:endParaRPr sz="1450" dirty="0">
              <a:latin typeface="Lato"/>
              <a:cs typeface="Lato"/>
            </a:endParaRPr>
          </a:p>
          <a:p>
            <a:pPr marL="404495" marR="257175" indent="-392430">
              <a:lnSpc>
                <a:spcPct val="100000"/>
              </a:lnSpc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Students</a:t>
            </a:r>
            <a:r>
              <a:rPr sz="1450" b="1" spc="-9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complete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sz="145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submit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assignments</a:t>
            </a:r>
            <a:r>
              <a:rPr sz="145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by</a:t>
            </a:r>
            <a:r>
              <a:rPr sz="1450" b="1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due 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date</a:t>
            </a:r>
            <a:endParaRPr sz="1450" dirty="0">
              <a:latin typeface="Lato"/>
              <a:cs typeface="Lato"/>
            </a:endParaRPr>
          </a:p>
          <a:p>
            <a:pPr marL="404495" indent="-392430">
              <a:lnSpc>
                <a:spcPct val="100000"/>
              </a:lnSpc>
              <a:buSzPct val="86666"/>
              <a:buFont typeface="Arial"/>
              <a:buChar char="►"/>
              <a:tabLst>
                <a:tab pos="404495" algn="l"/>
                <a:tab pos="405130" algn="l"/>
              </a:tabLst>
            </a:pP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Ask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questions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if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you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20" dirty="0">
                <a:solidFill>
                  <a:srgbClr val="FFFFFF"/>
                </a:solidFill>
                <a:latin typeface="Lato"/>
                <a:cs typeface="Lato"/>
              </a:rPr>
              <a:t>are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dirty="0">
                <a:solidFill>
                  <a:srgbClr val="FFFFFF"/>
                </a:solidFill>
                <a:latin typeface="Lato"/>
                <a:cs typeface="Lato"/>
              </a:rPr>
              <a:t>not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Lato"/>
                <a:cs typeface="Lato"/>
              </a:rPr>
              <a:t>sure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15" dirty="0">
                <a:solidFill>
                  <a:srgbClr val="FFFFFF"/>
                </a:solidFill>
                <a:latin typeface="Lato"/>
                <a:cs typeface="Lato"/>
              </a:rPr>
              <a:t>or</a:t>
            </a:r>
            <a:r>
              <a:rPr sz="1450" b="1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Lato"/>
                <a:cs typeface="Lato"/>
              </a:rPr>
              <a:t>don’t</a:t>
            </a:r>
            <a:r>
              <a:rPr sz="1450" b="1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Lato"/>
                <a:cs typeface="Lato"/>
              </a:rPr>
              <a:t>understand</a:t>
            </a:r>
            <a:endParaRPr sz="1450" dirty="0">
              <a:latin typeface="Lato"/>
              <a:cs typeface="La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40392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35" dirty="0">
                <a:solidFill>
                  <a:srgbClr val="000000"/>
                </a:solidFill>
                <a:latin typeface="Trebuchet MS"/>
                <a:cs typeface="Trebuchet MS"/>
              </a:rPr>
              <a:t>Online </a:t>
            </a:r>
            <a:r>
              <a:rPr sz="2800" spc="145" dirty="0">
                <a:solidFill>
                  <a:srgbClr val="000000"/>
                </a:solidFill>
                <a:latin typeface="Trebuchet MS"/>
                <a:cs typeface="Trebuchet MS"/>
              </a:rPr>
              <a:t>Class</a:t>
            </a:r>
            <a:r>
              <a:rPr sz="2800" spc="-43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55" dirty="0">
                <a:solidFill>
                  <a:srgbClr val="000000"/>
                </a:solidFill>
                <a:latin typeface="Trebuchet MS"/>
                <a:cs typeface="Trebuchet MS"/>
              </a:rPr>
              <a:t>Guidelines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4899" y="861223"/>
            <a:ext cx="6359525" cy="4154170"/>
          </a:xfrm>
          <a:custGeom>
            <a:avLst/>
            <a:gdLst/>
            <a:ahLst/>
            <a:cxnLst/>
            <a:rect l="l" t="t" r="r" b="b"/>
            <a:pathLst>
              <a:path w="6359525" h="4154170">
                <a:moveTo>
                  <a:pt x="6359387" y="4153791"/>
                </a:moveTo>
                <a:lnTo>
                  <a:pt x="0" y="4153791"/>
                </a:lnTo>
                <a:lnTo>
                  <a:pt x="0" y="0"/>
                </a:lnTo>
                <a:lnTo>
                  <a:pt x="6359387" y="0"/>
                </a:lnTo>
                <a:lnTo>
                  <a:pt x="6359387" y="4153791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3886" y="832267"/>
            <a:ext cx="5938520" cy="3863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659" marR="5080" indent="-442595">
              <a:lnSpc>
                <a:spcPct val="113999"/>
              </a:lnSpc>
              <a:spcBef>
                <a:spcPts val="100"/>
              </a:spcBef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Parents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with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younger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students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should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5" dirty="0">
                <a:solidFill>
                  <a:srgbClr val="233A44"/>
                </a:solidFill>
                <a:latin typeface="Lato"/>
                <a:cs typeface="Lato"/>
              </a:rPr>
              <a:t>sit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with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them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during 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the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class.</a:t>
            </a:r>
            <a:endParaRPr sz="1700">
              <a:latin typeface="Lato"/>
              <a:cs typeface="Lato"/>
            </a:endParaRPr>
          </a:p>
          <a:p>
            <a:pPr marL="454659" marR="5080" indent="-442595">
              <a:lnSpc>
                <a:spcPct val="113999"/>
              </a:lnSpc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Check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posts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in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classroom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and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plan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to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attend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online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class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as 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attendance </a:t>
            </a:r>
            <a:r>
              <a:rPr sz="1700" spc="15" dirty="0">
                <a:solidFill>
                  <a:srgbClr val="233A44"/>
                </a:solidFill>
                <a:latin typeface="Lato"/>
                <a:cs typeface="Lato"/>
              </a:rPr>
              <a:t>will</a:t>
            </a:r>
            <a:r>
              <a:rPr sz="1700" spc="-33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be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taken</a:t>
            </a:r>
            <a:endParaRPr sz="1700">
              <a:latin typeface="Lato"/>
              <a:cs typeface="Lato"/>
            </a:endParaRPr>
          </a:p>
          <a:p>
            <a:pPr marL="454659" marR="85090" indent="-442595">
              <a:lnSpc>
                <a:spcPct val="113999"/>
              </a:lnSpc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Join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meeting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room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15" dirty="0">
                <a:solidFill>
                  <a:srgbClr val="233A44"/>
                </a:solidFill>
                <a:latin typeface="Lato"/>
                <a:cs typeface="Lato"/>
              </a:rPr>
              <a:t>on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time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and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mute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microphone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to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10" dirty="0">
                <a:solidFill>
                  <a:srgbClr val="233A44"/>
                </a:solidFill>
                <a:latin typeface="Lato"/>
                <a:cs typeface="Lato"/>
              </a:rPr>
              <a:t>avoid 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background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noise</a:t>
            </a:r>
            <a:endParaRPr sz="1700">
              <a:latin typeface="Lato"/>
              <a:cs typeface="Lato"/>
            </a:endParaRPr>
          </a:p>
          <a:p>
            <a:pPr marL="454659" indent="-442595">
              <a:lnSpc>
                <a:spcPct val="100000"/>
              </a:lnSpc>
              <a:spcBef>
                <a:spcPts val="280"/>
              </a:spcBef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15" dirty="0">
                <a:solidFill>
                  <a:srgbClr val="233A44"/>
                </a:solidFill>
                <a:latin typeface="Lato"/>
                <a:cs typeface="Lato"/>
              </a:rPr>
              <a:t>Islamic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dress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15" dirty="0">
                <a:solidFill>
                  <a:srgbClr val="233A44"/>
                </a:solidFill>
                <a:latin typeface="Lato"/>
                <a:cs typeface="Lato"/>
              </a:rPr>
              <a:t>code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is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mandatory/maintain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hijab</a:t>
            </a:r>
            <a:endParaRPr sz="1700">
              <a:latin typeface="Lato"/>
              <a:cs typeface="Lato"/>
            </a:endParaRPr>
          </a:p>
          <a:p>
            <a:pPr marL="454659" marR="607060" indent="-442595">
              <a:lnSpc>
                <a:spcPct val="113999"/>
              </a:lnSpc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Participate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in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discussions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using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audio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30" dirty="0">
                <a:solidFill>
                  <a:srgbClr val="233A44"/>
                </a:solidFill>
                <a:latin typeface="Lato"/>
                <a:cs typeface="Lato"/>
              </a:rPr>
              <a:t>and/or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answer 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questions using </a:t>
            </a:r>
            <a:r>
              <a:rPr sz="1700" spc="15" dirty="0">
                <a:solidFill>
                  <a:srgbClr val="233A44"/>
                </a:solidFill>
                <a:latin typeface="Lato"/>
                <a:cs typeface="Lato"/>
              </a:rPr>
              <a:t>Chat</a:t>
            </a:r>
            <a:r>
              <a:rPr sz="1700" spc="-33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option</a:t>
            </a:r>
            <a:endParaRPr sz="1700">
              <a:latin typeface="Lato"/>
              <a:cs typeface="Lato"/>
            </a:endParaRPr>
          </a:p>
          <a:p>
            <a:pPr marL="454659" indent="-442595">
              <a:lnSpc>
                <a:spcPct val="100000"/>
              </a:lnSpc>
              <a:spcBef>
                <a:spcPts val="285"/>
              </a:spcBef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-10" dirty="0">
                <a:solidFill>
                  <a:srgbClr val="233A44"/>
                </a:solidFill>
                <a:latin typeface="Lato"/>
                <a:cs typeface="Lato"/>
              </a:rPr>
              <a:t>Wait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5" dirty="0">
                <a:solidFill>
                  <a:srgbClr val="233A44"/>
                </a:solidFill>
                <a:latin typeface="Lato"/>
                <a:cs typeface="Lato"/>
              </a:rPr>
              <a:t>until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person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speaking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has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ﬁnished</a:t>
            </a:r>
            <a:endParaRPr sz="1700">
              <a:latin typeface="Lato"/>
              <a:cs typeface="Lato"/>
            </a:endParaRPr>
          </a:p>
          <a:p>
            <a:pPr marL="454659" indent="-442595">
              <a:lnSpc>
                <a:spcPct val="100000"/>
              </a:lnSpc>
              <a:spcBef>
                <a:spcPts val="285"/>
              </a:spcBef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-20" dirty="0">
                <a:solidFill>
                  <a:srgbClr val="233A44"/>
                </a:solidFill>
                <a:latin typeface="Lato"/>
                <a:cs typeface="Lato"/>
              </a:rPr>
              <a:t>Do</a:t>
            </a:r>
            <a:r>
              <a:rPr sz="1700" spc="-114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not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post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10" dirty="0">
                <a:solidFill>
                  <a:srgbClr val="233A44"/>
                </a:solidFill>
                <a:latin typeface="Lato"/>
                <a:cs typeface="Lato"/>
              </a:rPr>
              <a:t>any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negative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20" dirty="0">
                <a:solidFill>
                  <a:srgbClr val="233A44"/>
                </a:solidFill>
                <a:latin typeface="Lato"/>
                <a:cs typeface="Lato"/>
              </a:rPr>
              <a:t>or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rude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5" dirty="0">
                <a:solidFill>
                  <a:srgbClr val="233A44"/>
                </a:solidFill>
                <a:latin typeface="Lato"/>
                <a:cs typeface="Lato"/>
              </a:rPr>
              <a:t>comments</a:t>
            </a:r>
            <a:endParaRPr sz="1700">
              <a:latin typeface="Lato"/>
              <a:cs typeface="Lato"/>
            </a:endParaRPr>
          </a:p>
          <a:p>
            <a:pPr marL="454659" indent="-442595">
              <a:lnSpc>
                <a:spcPct val="100000"/>
              </a:lnSpc>
              <a:spcBef>
                <a:spcPts val="285"/>
              </a:spcBef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-20" dirty="0">
                <a:solidFill>
                  <a:srgbClr val="233A44"/>
                </a:solidFill>
                <a:latin typeface="Lato"/>
                <a:cs typeface="Lato"/>
              </a:rPr>
              <a:t>Do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not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record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10" dirty="0">
                <a:solidFill>
                  <a:srgbClr val="233A44"/>
                </a:solidFill>
                <a:latin typeface="Lato"/>
                <a:cs typeface="Lato"/>
              </a:rPr>
              <a:t>any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portion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25" dirty="0">
                <a:solidFill>
                  <a:srgbClr val="233A44"/>
                </a:solidFill>
                <a:latin typeface="Lato"/>
                <a:cs typeface="Lato"/>
              </a:rPr>
              <a:t>of</a:t>
            </a:r>
            <a:r>
              <a:rPr sz="1700" spc="-105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the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online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5" dirty="0">
                <a:solidFill>
                  <a:srgbClr val="233A44"/>
                </a:solidFill>
                <a:latin typeface="Lato"/>
                <a:cs typeface="Lato"/>
              </a:rPr>
              <a:t>class</a:t>
            </a:r>
            <a:endParaRPr sz="1700">
              <a:latin typeface="Lato"/>
              <a:cs typeface="Lato"/>
            </a:endParaRPr>
          </a:p>
          <a:p>
            <a:pPr marL="454659" indent="-442595">
              <a:lnSpc>
                <a:spcPct val="100000"/>
              </a:lnSpc>
              <a:spcBef>
                <a:spcPts val="285"/>
              </a:spcBef>
              <a:buFont typeface="Arial"/>
              <a:buChar char="►"/>
              <a:tabLst>
                <a:tab pos="454659" algn="l"/>
                <a:tab pos="455295" algn="l"/>
              </a:tabLst>
            </a:pPr>
            <a:r>
              <a:rPr sz="1700" spc="-20" dirty="0">
                <a:solidFill>
                  <a:srgbClr val="233A44"/>
                </a:solidFill>
                <a:latin typeface="Lato"/>
                <a:cs typeface="Lato"/>
              </a:rPr>
              <a:t>Do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not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10" dirty="0">
                <a:solidFill>
                  <a:srgbClr val="233A44"/>
                </a:solidFill>
                <a:latin typeface="Lato"/>
                <a:cs typeface="Lato"/>
              </a:rPr>
              <a:t>sharing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contents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spc="-25" dirty="0">
                <a:solidFill>
                  <a:srgbClr val="233A44"/>
                </a:solidFill>
                <a:latin typeface="Lato"/>
                <a:cs typeface="Lato"/>
              </a:rPr>
              <a:t>of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the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online</a:t>
            </a:r>
            <a:r>
              <a:rPr sz="1700" spc="-110" dirty="0">
                <a:solidFill>
                  <a:srgbClr val="233A44"/>
                </a:solidFill>
                <a:latin typeface="Lato"/>
                <a:cs typeface="Lato"/>
              </a:rPr>
              <a:t> </a:t>
            </a:r>
            <a:r>
              <a:rPr sz="1700" dirty="0">
                <a:solidFill>
                  <a:srgbClr val="233A44"/>
                </a:solidFill>
                <a:latin typeface="Lato"/>
                <a:cs typeface="Lato"/>
              </a:rPr>
              <a:t>meeting</a:t>
            </a:r>
            <a:endParaRPr sz="1700">
              <a:latin typeface="Lato"/>
              <a:cs typeface="La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36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title"/>
          </p:nvPr>
        </p:nvSpPr>
        <p:spPr>
          <a:xfrm>
            <a:off x="484583" y="339539"/>
            <a:ext cx="6873346" cy="1050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-CA" dirty="0"/>
              <a:t>INTRODUCTION to Tarbiyah</a:t>
            </a:r>
          </a:p>
        </p:txBody>
      </p:sp>
      <p:sp>
        <p:nvSpPr>
          <p:cNvPr id="208" name="Google Shape;208;p28"/>
          <p:cNvSpPr txBox="1">
            <a:spLocks noGrp="1"/>
          </p:cNvSpPr>
          <p:nvPr>
            <p:ph type="body" idx="1"/>
          </p:nvPr>
        </p:nvSpPr>
        <p:spPr>
          <a:xfrm>
            <a:off x="361619" y="1504950"/>
            <a:ext cx="6602591" cy="800911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85750" indent="-285750"/>
            <a:r>
              <a:rPr lang="en-CA" sz="1800" dirty="0"/>
              <a:t>MCE: Madrasah Center of Excellence</a:t>
            </a:r>
          </a:p>
          <a:p>
            <a:pPr marL="285750" indent="-285750"/>
            <a:r>
              <a:rPr lang="en-CA" sz="1800" dirty="0"/>
              <a:t>Tarbiyah: the key vision is to Nurture Piety</a:t>
            </a:r>
            <a:endParaRPr sz="1200" dirty="0"/>
          </a:p>
        </p:txBody>
      </p:sp>
      <p:sp>
        <p:nvSpPr>
          <p:cNvPr id="209" name="Google Shape;209;p28"/>
          <p:cNvSpPr/>
          <p:nvPr/>
        </p:nvSpPr>
        <p:spPr>
          <a:xfrm>
            <a:off x="7532400" y="0"/>
            <a:ext cx="1611600" cy="51618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7487" y="59627"/>
            <a:ext cx="1521438" cy="109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5460A7-770F-4F8C-9DEF-EB734458D1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66" t="55926" r="12500" b="18888"/>
          <a:stretch/>
        </p:blipFill>
        <p:spPr>
          <a:xfrm>
            <a:off x="310115" y="2990408"/>
            <a:ext cx="67056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5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88315"/>
          </a:xfrm>
          <a:custGeom>
            <a:avLst/>
            <a:gdLst/>
            <a:ahLst/>
            <a:cxnLst/>
            <a:rect l="l" t="t" r="r" b="b"/>
            <a:pathLst>
              <a:path w="9144000" h="488315">
                <a:moveTo>
                  <a:pt x="9143981" y="487799"/>
                </a:moveTo>
                <a:lnTo>
                  <a:pt x="0" y="48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487799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30390" y="1191252"/>
            <a:ext cx="746125" cy="46355"/>
            <a:chOff x="830390" y="1191252"/>
            <a:chExt cx="746125" cy="46355"/>
          </a:xfrm>
        </p:grpSpPr>
        <p:sp>
          <p:nvSpPr>
            <p:cNvPr id="4" name="object 4"/>
            <p:cNvSpPr/>
            <p:nvPr/>
          </p:nvSpPr>
          <p:spPr>
            <a:xfrm>
              <a:off x="1203292" y="1191252"/>
              <a:ext cx="373380" cy="46355"/>
            </a:xfrm>
            <a:custGeom>
              <a:avLst/>
              <a:gdLst/>
              <a:ahLst/>
              <a:cxnLst/>
              <a:rect l="l" t="t" r="r" b="b"/>
              <a:pathLst>
                <a:path w="373380" h="46355">
                  <a:moveTo>
                    <a:pt x="372859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2859" y="0"/>
                  </a:lnTo>
                  <a:lnTo>
                    <a:pt x="372859" y="45827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0390" y="1191252"/>
              <a:ext cx="376555" cy="46355"/>
            </a:xfrm>
            <a:custGeom>
              <a:avLst/>
              <a:gdLst/>
              <a:ahLst/>
              <a:cxnLst/>
              <a:rect l="l" t="t" r="r" b="b"/>
              <a:pathLst>
                <a:path w="376555" h="46355">
                  <a:moveTo>
                    <a:pt x="376011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6011" y="0"/>
                  </a:lnTo>
                  <a:lnTo>
                    <a:pt x="376011" y="45827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752370" y="1246102"/>
            <a:ext cx="586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AE7B50"/>
                </a:solidFill>
                <a:latin typeface="Gothic Uralic"/>
                <a:cs typeface="Gothic Uralic"/>
              </a:rPr>
              <a:t>Key</a:t>
            </a:r>
            <a:endParaRPr sz="2400">
              <a:latin typeface="Gothic Uralic"/>
              <a:cs typeface="Gothic Ural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396" y="1608051"/>
            <a:ext cx="2383790" cy="14770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5080" algn="ctr">
              <a:lnSpc>
                <a:spcPts val="2850"/>
              </a:lnSpc>
              <a:spcBef>
                <a:spcPts val="219"/>
              </a:spcBef>
            </a:pPr>
            <a:r>
              <a:rPr sz="2400" b="1" spc="-10" dirty="0">
                <a:solidFill>
                  <a:srgbClr val="AE7B50"/>
                </a:solidFill>
                <a:latin typeface="Gothic Uralic"/>
                <a:cs typeface="Gothic Uralic"/>
              </a:rPr>
              <a:t>distinguishing  </a:t>
            </a:r>
            <a:r>
              <a:rPr sz="2400" b="1" spc="-5" dirty="0">
                <a:solidFill>
                  <a:srgbClr val="AE7B50"/>
                </a:solidFill>
                <a:latin typeface="Gothic Uralic"/>
                <a:cs typeface="Gothic Uralic"/>
              </a:rPr>
              <a:t>features of </a:t>
            </a:r>
            <a:r>
              <a:rPr sz="2400" b="1" spc="-10" dirty="0">
                <a:solidFill>
                  <a:srgbClr val="AE7B50"/>
                </a:solidFill>
                <a:latin typeface="Gothic Uralic"/>
                <a:cs typeface="Gothic Uralic"/>
              </a:rPr>
              <a:t>the  </a:t>
            </a:r>
            <a:r>
              <a:rPr sz="2400" b="1" spc="-5" dirty="0">
                <a:solidFill>
                  <a:srgbClr val="AE7B50"/>
                </a:solidFill>
                <a:latin typeface="Gothic Uralic"/>
                <a:cs typeface="Gothic Uralic"/>
              </a:rPr>
              <a:t>MCE</a:t>
            </a:r>
            <a:r>
              <a:rPr sz="2400" b="1" spc="-60" dirty="0">
                <a:solidFill>
                  <a:srgbClr val="AE7B50"/>
                </a:solidFill>
                <a:latin typeface="Gothic Uralic"/>
                <a:cs typeface="Gothic Uralic"/>
              </a:rPr>
              <a:t> </a:t>
            </a:r>
            <a:r>
              <a:rPr sz="2400" b="1" spc="-10" dirty="0">
                <a:solidFill>
                  <a:srgbClr val="AE7B50"/>
                </a:solidFill>
                <a:latin typeface="Gothic Uralic"/>
                <a:cs typeface="Gothic Uralic"/>
              </a:rPr>
              <a:t>Curriculum  Framework</a:t>
            </a:r>
            <a:endParaRPr sz="2400">
              <a:latin typeface="Gothic Uralic"/>
              <a:cs typeface="Gothic Ural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27115" y="1542321"/>
            <a:ext cx="2378075" cy="2378075"/>
            <a:chOff x="4827115" y="1542321"/>
            <a:chExt cx="2378075" cy="2378075"/>
          </a:xfrm>
        </p:grpSpPr>
        <p:sp>
          <p:nvSpPr>
            <p:cNvPr id="9" name="object 9"/>
            <p:cNvSpPr/>
            <p:nvPr/>
          </p:nvSpPr>
          <p:spPr>
            <a:xfrm>
              <a:off x="4827115" y="1542321"/>
              <a:ext cx="2377595" cy="23775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90615" y="1567731"/>
              <a:ext cx="2250595" cy="225058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566276" y="2417572"/>
            <a:ext cx="897890" cy="5359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83210">
              <a:lnSpc>
                <a:spcPct val="102299"/>
              </a:lnSpc>
              <a:spcBef>
                <a:spcPts val="70"/>
              </a:spcBef>
            </a:pPr>
            <a:r>
              <a:rPr sz="1100" b="1" spc="-10" dirty="0">
                <a:latin typeface="Gothic Uralic"/>
                <a:cs typeface="Gothic Uralic"/>
              </a:rPr>
              <a:t>MCE  CURRICULUM  FRAMEWORK</a:t>
            </a:r>
            <a:endParaRPr sz="1100">
              <a:latin typeface="Gothic Uralic"/>
              <a:cs typeface="Gothic Uralic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42562" y="279549"/>
            <a:ext cx="2371090" cy="2378075"/>
            <a:chOff x="6042562" y="279549"/>
            <a:chExt cx="2371090" cy="2378075"/>
          </a:xfrm>
        </p:grpSpPr>
        <p:sp>
          <p:nvSpPr>
            <p:cNvPr id="13" name="object 13"/>
            <p:cNvSpPr/>
            <p:nvPr/>
          </p:nvSpPr>
          <p:spPr>
            <a:xfrm>
              <a:off x="6042562" y="279549"/>
              <a:ext cx="2370995" cy="23775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06062" y="304954"/>
              <a:ext cx="2244090" cy="2251075"/>
            </a:xfrm>
            <a:custGeom>
              <a:avLst/>
              <a:gdLst/>
              <a:ahLst/>
              <a:cxnLst/>
              <a:rect l="l" t="t" r="r" b="b"/>
              <a:pathLst>
                <a:path w="2244090" h="2251075">
                  <a:moveTo>
                    <a:pt x="1121997" y="2250590"/>
                  </a:moveTo>
                  <a:lnTo>
                    <a:pt x="0" y="1125297"/>
                  </a:lnTo>
                  <a:lnTo>
                    <a:pt x="1121997" y="0"/>
                  </a:lnTo>
                  <a:lnTo>
                    <a:pt x="2243995" y="1125297"/>
                  </a:lnTo>
                  <a:lnTo>
                    <a:pt x="1121997" y="2250590"/>
                  </a:lnTo>
                  <a:close/>
                </a:path>
              </a:pathLst>
            </a:custGeom>
            <a:solidFill>
              <a:srgbClr val="A3C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750595" y="1049507"/>
            <a:ext cx="952500" cy="7512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1905" algn="ctr">
              <a:lnSpc>
                <a:spcPts val="1420"/>
              </a:lnSpc>
              <a:spcBef>
                <a:spcPts val="160"/>
              </a:spcBef>
            </a:pPr>
            <a:r>
              <a:rPr sz="1200" spc="-5" dirty="0">
                <a:solidFill>
                  <a:srgbClr val="000000"/>
                </a:solidFill>
                <a:latin typeface="Gothic Uralic"/>
                <a:cs typeface="Gothic Uralic"/>
              </a:rPr>
              <a:t>Based on  Qur’anic  worldview</a:t>
            </a:r>
            <a:r>
              <a:rPr sz="1200" spc="-95" dirty="0">
                <a:solidFill>
                  <a:srgbClr val="000000"/>
                </a:solidFill>
                <a:latin typeface="Gothic Uralic"/>
                <a:cs typeface="Gothic Uralic"/>
              </a:rPr>
              <a:t> </a:t>
            </a:r>
            <a:r>
              <a:rPr sz="1200" spc="-5" dirty="0">
                <a:solidFill>
                  <a:srgbClr val="000000"/>
                </a:solidFill>
                <a:latin typeface="Gothic Uralic"/>
                <a:cs typeface="Gothic Uralic"/>
              </a:rPr>
              <a:t>of  Birr</a:t>
            </a:r>
            <a:r>
              <a:rPr sz="1200" spc="275" dirty="0">
                <a:solidFill>
                  <a:srgbClr val="000000"/>
                </a:solidFill>
                <a:latin typeface="Gothic Uralic"/>
                <a:cs typeface="Gothic Uralic"/>
              </a:rPr>
              <a:t> </a:t>
            </a:r>
            <a:r>
              <a:rPr sz="1200" spc="-5" dirty="0">
                <a:solidFill>
                  <a:srgbClr val="000000"/>
                </a:solidFill>
                <a:latin typeface="Gothic Uralic"/>
                <a:cs typeface="Gothic Uralic"/>
              </a:rPr>
              <a:t>(piety)</a:t>
            </a:r>
            <a:endParaRPr sz="1200">
              <a:latin typeface="Gothic Uralic"/>
              <a:cs typeface="Gothic Uralic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42562" y="2743844"/>
            <a:ext cx="2478405" cy="2378075"/>
            <a:chOff x="6042562" y="2743844"/>
            <a:chExt cx="2478405" cy="2378075"/>
          </a:xfrm>
        </p:grpSpPr>
        <p:sp>
          <p:nvSpPr>
            <p:cNvPr id="17" name="object 17"/>
            <p:cNvSpPr/>
            <p:nvPr/>
          </p:nvSpPr>
          <p:spPr>
            <a:xfrm>
              <a:off x="6042562" y="2743844"/>
              <a:ext cx="2478095" cy="23775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06062" y="2769244"/>
              <a:ext cx="2351405" cy="2251075"/>
            </a:xfrm>
            <a:custGeom>
              <a:avLst/>
              <a:gdLst/>
              <a:ahLst/>
              <a:cxnLst/>
              <a:rect l="l" t="t" r="r" b="b"/>
              <a:pathLst>
                <a:path w="2351404" h="2251075">
                  <a:moveTo>
                    <a:pt x="1175522" y="2250595"/>
                  </a:moveTo>
                  <a:lnTo>
                    <a:pt x="0" y="1125297"/>
                  </a:lnTo>
                  <a:lnTo>
                    <a:pt x="1175522" y="0"/>
                  </a:lnTo>
                  <a:lnTo>
                    <a:pt x="2351070" y="1125297"/>
                  </a:lnTo>
                  <a:lnTo>
                    <a:pt x="1175522" y="2250595"/>
                  </a:lnTo>
                  <a:close/>
                </a:path>
              </a:pathLst>
            </a:custGeom>
            <a:solidFill>
              <a:srgbClr val="A3C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900027" y="3604277"/>
            <a:ext cx="763270" cy="5702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92710" algn="just">
              <a:lnSpc>
                <a:spcPts val="1420"/>
              </a:lnSpc>
              <a:spcBef>
                <a:spcPts val="160"/>
              </a:spcBef>
            </a:pPr>
            <a:r>
              <a:rPr sz="1200" b="1" spc="-5" dirty="0">
                <a:latin typeface="Gothic Uralic"/>
                <a:cs typeface="Gothic Uralic"/>
              </a:rPr>
              <a:t>Learner  centred  approach</a:t>
            </a:r>
            <a:endParaRPr sz="1200">
              <a:latin typeface="Gothic Uralic"/>
              <a:cs typeface="Gothic Uralic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591792" y="279549"/>
            <a:ext cx="2378075" cy="2378075"/>
            <a:chOff x="3591792" y="279549"/>
            <a:chExt cx="2378075" cy="2378075"/>
          </a:xfrm>
        </p:grpSpPr>
        <p:sp>
          <p:nvSpPr>
            <p:cNvPr id="21" name="object 21"/>
            <p:cNvSpPr/>
            <p:nvPr/>
          </p:nvSpPr>
          <p:spPr>
            <a:xfrm>
              <a:off x="3591792" y="279549"/>
              <a:ext cx="2377595" cy="23775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55292" y="304954"/>
              <a:ext cx="2251075" cy="2251075"/>
            </a:xfrm>
            <a:custGeom>
              <a:avLst/>
              <a:gdLst/>
              <a:ahLst/>
              <a:cxnLst/>
              <a:rect l="l" t="t" r="r" b="b"/>
              <a:pathLst>
                <a:path w="2251075" h="2251075">
                  <a:moveTo>
                    <a:pt x="1125297" y="2250590"/>
                  </a:moveTo>
                  <a:lnTo>
                    <a:pt x="0" y="1125297"/>
                  </a:lnTo>
                  <a:lnTo>
                    <a:pt x="1125297" y="0"/>
                  </a:lnTo>
                  <a:lnTo>
                    <a:pt x="2250595" y="1125297"/>
                  </a:lnTo>
                  <a:lnTo>
                    <a:pt x="1125297" y="2250590"/>
                  </a:lnTo>
                  <a:close/>
                </a:path>
              </a:pathLst>
            </a:custGeom>
            <a:solidFill>
              <a:srgbClr val="A3C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382310" y="1230482"/>
            <a:ext cx="794385" cy="3892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9209" marR="5080" indent="-17145">
              <a:lnSpc>
                <a:spcPts val="1420"/>
              </a:lnSpc>
              <a:spcBef>
                <a:spcPts val="160"/>
              </a:spcBef>
            </a:pPr>
            <a:r>
              <a:rPr sz="1200" b="1" spc="-5" dirty="0">
                <a:latin typeface="Gothic Uralic"/>
                <a:cs typeface="Gothic Uralic"/>
              </a:rPr>
              <a:t>Integrated  approach</a:t>
            </a:r>
            <a:endParaRPr sz="1200">
              <a:latin typeface="Gothic Uralic"/>
              <a:cs typeface="Gothic Uralic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601717" y="2743844"/>
            <a:ext cx="2378075" cy="2378075"/>
            <a:chOff x="3601717" y="2743844"/>
            <a:chExt cx="2378075" cy="2378075"/>
          </a:xfrm>
        </p:grpSpPr>
        <p:sp>
          <p:nvSpPr>
            <p:cNvPr id="25" name="object 25"/>
            <p:cNvSpPr/>
            <p:nvPr/>
          </p:nvSpPr>
          <p:spPr>
            <a:xfrm>
              <a:off x="3601717" y="2743844"/>
              <a:ext cx="2377595" cy="23775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65217" y="2769244"/>
              <a:ext cx="2251075" cy="2251075"/>
            </a:xfrm>
            <a:custGeom>
              <a:avLst/>
              <a:gdLst/>
              <a:ahLst/>
              <a:cxnLst/>
              <a:rect l="l" t="t" r="r" b="b"/>
              <a:pathLst>
                <a:path w="2251075" h="2251075">
                  <a:moveTo>
                    <a:pt x="1125297" y="2250595"/>
                  </a:moveTo>
                  <a:lnTo>
                    <a:pt x="0" y="1125297"/>
                  </a:lnTo>
                  <a:lnTo>
                    <a:pt x="1125297" y="0"/>
                  </a:lnTo>
                  <a:lnTo>
                    <a:pt x="2250595" y="1125297"/>
                  </a:lnTo>
                  <a:lnTo>
                    <a:pt x="1125297" y="2250595"/>
                  </a:lnTo>
                  <a:close/>
                </a:path>
              </a:pathLst>
            </a:custGeom>
            <a:solidFill>
              <a:srgbClr val="A3C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292048" y="3419047"/>
            <a:ext cx="995044" cy="9277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5080" algn="ctr">
              <a:lnSpc>
                <a:spcPct val="102299"/>
              </a:lnSpc>
              <a:spcBef>
                <a:spcPts val="70"/>
              </a:spcBef>
            </a:pPr>
            <a:r>
              <a:rPr sz="1100" b="1" spc="-10" dirty="0">
                <a:latin typeface="Gothic Uralic"/>
                <a:cs typeface="Gothic Uralic"/>
              </a:rPr>
              <a:t>Consistent  </a:t>
            </a:r>
            <a:r>
              <a:rPr sz="1100" b="1" spc="-5" dirty="0">
                <a:latin typeface="Gothic Uralic"/>
                <a:cs typeface="Gothic Uralic"/>
              </a:rPr>
              <a:t>application of  framework  through all</a:t>
            </a:r>
            <a:r>
              <a:rPr sz="1100" b="1" spc="-95" dirty="0">
                <a:latin typeface="Gothic Uralic"/>
                <a:cs typeface="Gothic Uralic"/>
              </a:rPr>
              <a:t> </a:t>
            </a:r>
            <a:r>
              <a:rPr sz="1100" b="1" spc="-5" dirty="0">
                <a:latin typeface="Gothic Uralic"/>
                <a:cs typeface="Gothic Uralic"/>
              </a:rPr>
              <a:t>the</a:t>
            </a:r>
            <a:endParaRPr sz="1100">
              <a:latin typeface="Gothic Uralic"/>
              <a:cs typeface="Gothic Uralic"/>
            </a:endParaRPr>
          </a:p>
          <a:p>
            <a:pPr marL="1905" algn="ctr">
              <a:lnSpc>
                <a:spcPct val="100000"/>
              </a:lnSpc>
              <a:spcBef>
                <a:spcPts val="409"/>
              </a:spcBef>
            </a:pPr>
            <a:r>
              <a:rPr sz="1100" b="1" spc="-5" dirty="0">
                <a:latin typeface="Gothic Uralic"/>
                <a:cs typeface="Gothic Uralic"/>
              </a:rPr>
              <a:t>age</a:t>
            </a:r>
            <a:r>
              <a:rPr sz="1100" b="1" spc="-30" dirty="0">
                <a:latin typeface="Gothic Uralic"/>
                <a:cs typeface="Gothic Uralic"/>
              </a:rPr>
              <a:t> </a:t>
            </a:r>
            <a:r>
              <a:rPr sz="1100" b="1" spc="-5" dirty="0">
                <a:latin typeface="Gothic Uralic"/>
                <a:cs typeface="Gothic Uralic"/>
              </a:rPr>
              <a:t>bands</a:t>
            </a:r>
            <a:endParaRPr sz="1100">
              <a:latin typeface="Gothic Uralic"/>
              <a:cs typeface="Gothic Uralic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9477" y="4427818"/>
            <a:ext cx="1727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Lato"/>
                <a:cs typeface="Lato"/>
              </a:rPr>
              <a:t>13</a:t>
            </a:r>
            <a:endParaRPr sz="1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88315"/>
          </a:xfrm>
          <a:custGeom>
            <a:avLst/>
            <a:gdLst/>
            <a:ahLst/>
            <a:cxnLst/>
            <a:rect l="l" t="t" r="r" b="b"/>
            <a:pathLst>
              <a:path w="9144000" h="488315">
                <a:moveTo>
                  <a:pt x="9143981" y="487799"/>
                </a:moveTo>
                <a:lnTo>
                  <a:pt x="0" y="48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487799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30390" y="1191252"/>
            <a:ext cx="746125" cy="46355"/>
            <a:chOff x="830390" y="1191252"/>
            <a:chExt cx="746125" cy="46355"/>
          </a:xfrm>
        </p:grpSpPr>
        <p:sp>
          <p:nvSpPr>
            <p:cNvPr id="4" name="object 4"/>
            <p:cNvSpPr/>
            <p:nvPr/>
          </p:nvSpPr>
          <p:spPr>
            <a:xfrm>
              <a:off x="1203292" y="1191252"/>
              <a:ext cx="373380" cy="46355"/>
            </a:xfrm>
            <a:custGeom>
              <a:avLst/>
              <a:gdLst/>
              <a:ahLst/>
              <a:cxnLst/>
              <a:rect l="l" t="t" r="r" b="b"/>
              <a:pathLst>
                <a:path w="373380" h="46355">
                  <a:moveTo>
                    <a:pt x="372859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2859" y="0"/>
                  </a:lnTo>
                  <a:lnTo>
                    <a:pt x="372859" y="45827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0390" y="1191252"/>
              <a:ext cx="376555" cy="46355"/>
            </a:xfrm>
            <a:custGeom>
              <a:avLst/>
              <a:gdLst/>
              <a:ahLst/>
              <a:cxnLst/>
              <a:rect l="l" t="t" r="r" b="b"/>
              <a:pathLst>
                <a:path w="376555" h="46355">
                  <a:moveTo>
                    <a:pt x="376011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6011" y="0"/>
                  </a:lnTo>
                  <a:lnTo>
                    <a:pt x="376011" y="45827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GUIDING </a:t>
            </a:r>
            <a:r>
              <a:rPr spc="-50" dirty="0"/>
              <a:t>PRINCIPLES OF </a:t>
            </a:r>
            <a:r>
              <a:rPr spc="-25" dirty="0"/>
              <a:t>THE </a:t>
            </a:r>
            <a:r>
              <a:rPr spc="-80" dirty="0"/>
              <a:t>MCE </a:t>
            </a:r>
            <a:r>
              <a:rPr spc="-40" dirty="0"/>
              <a:t>CURRICULUM</a:t>
            </a:r>
            <a:r>
              <a:rPr spc="105" dirty="0"/>
              <a:t> </a:t>
            </a:r>
            <a:r>
              <a:rPr spc="-20" dirty="0"/>
              <a:t>FRAMEWORK</a:t>
            </a:r>
          </a:p>
        </p:txBody>
      </p:sp>
      <p:sp>
        <p:nvSpPr>
          <p:cNvPr id="7" name="object 7"/>
          <p:cNvSpPr/>
          <p:nvPr/>
        </p:nvSpPr>
        <p:spPr>
          <a:xfrm>
            <a:off x="1676146" y="1104897"/>
            <a:ext cx="6125687" cy="30327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593479" y="4467575"/>
            <a:ext cx="1727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Lato"/>
                <a:cs typeface="Lato"/>
              </a:rPr>
              <a:t>14</a:t>
            </a:r>
            <a:endParaRPr sz="1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157" y="139489"/>
            <a:ext cx="39147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5" dirty="0">
                <a:solidFill>
                  <a:srgbClr val="000000"/>
                </a:solidFill>
                <a:latin typeface="Trebuchet MS"/>
                <a:cs typeface="Trebuchet MS"/>
              </a:rPr>
              <a:t>Al-Hujjat </a:t>
            </a:r>
            <a:r>
              <a:rPr sz="2800" spc="-5" dirty="0">
                <a:solidFill>
                  <a:srgbClr val="000000"/>
                </a:solidFill>
                <a:latin typeface="Trebuchet MS"/>
                <a:cs typeface="Trebuchet MS"/>
              </a:rPr>
              <a:t>Tarbiyah</a:t>
            </a:r>
            <a:r>
              <a:rPr sz="2800" spc="-4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000000"/>
                </a:solidFill>
                <a:latin typeface="Trebuchet MS"/>
                <a:cs typeface="Trebuchet MS"/>
              </a:rPr>
              <a:t>Plan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574" y="739348"/>
            <a:ext cx="5059045" cy="4220845"/>
          </a:xfrm>
          <a:custGeom>
            <a:avLst/>
            <a:gdLst/>
            <a:ahLst/>
            <a:cxnLst/>
            <a:rect l="l" t="t" r="r" b="b"/>
            <a:pathLst>
              <a:path w="5059045" h="4220845">
                <a:moveTo>
                  <a:pt x="5058889" y="4220691"/>
                </a:moveTo>
                <a:lnTo>
                  <a:pt x="0" y="4220691"/>
                </a:lnTo>
                <a:lnTo>
                  <a:pt x="0" y="0"/>
                </a:lnTo>
                <a:lnTo>
                  <a:pt x="5058889" y="0"/>
                </a:lnTo>
                <a:lnTo>
                  <a:pt x="5058889" y="4220691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7270" y="848695"/>
            <a:ext cx="4880610" cy="40246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6559" marR="542290" indent="-404495">
              <a:lnSpc>
                <a:spcPct val="100299"/>
              </a:lnSpc>
              <a:spcBef>
                <a:spcPts val="95"/>
              </a:spcBef>
              <a:buSzPct val="87500"/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600" spc="-15" dirty="0">
                <a:solidFill>
                  <a:srgbClr val="595959"/>
                </a:solidFill>
                <a:latin typeface="Lato"/>
                <a:cs typeface="Lato"/>
              </a:rPr>
              <a:t>Tarbiyah </a:t>
            </a:r>
            <a:r>
              <a:rPr sz="1600" spc="10" dirty="0">
                <a:solidFill>
                  <a:srgbClr val="595959"/>
                </a:solidFill>
                <a:latin typeface="Lato"/>
                <a:cs typeface="Lato"/>
              </a:rPr>
              <a:t>is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the </a:t>
            </a:r>
            <a:r>
              <a:rPr sz="1600" spc="-15" dirty="0">
                <a:solidFill>
                  <a:srgbClr val="595959"/>
                </a:solidFill>
                <a:latin typeface="Lato"/>
                <a:cs typeface="Lato"/>
              </a:rPr>
              <a:t>new </a:t>
            </a:r>
            <a:r>
              <a:rPr sz="1600" spc="10" dirty="0">
                <a:solidFill>
                  <a:srgbClr val="595959"/>
                </a:solidFill>
                <a:latin typeface="Lato"/>
                <a:cs typeface="Lato"/>
              </a:rPr>
              <a:t>curriculum </a:t>
            </a:r>
            <a:r>
              <a:rPr sz="1600" spc="-20" dirty="0">
                <a:solidFill>
                  <a:srgbClr val="595959"/>
                </a:solidFill>
                <a:latin typeface="Lato"/>
                <a:cs typeface="Lato"/>
              </a:rPr>
              <a:t>we </a:t>
            </a:r>
            <a:r>
              <a:rPr sz="1600" spc="20" dirty="0">
                <a:solidFill>
                  <a:srgbClr val="595959"/>
                </a:solidFill>
                <a:latin typeface="Lato"/>
                <a:cs typeface="Lato"/>
              </a:rPr>
              <a:t>are 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implementing</a:t>
            </a:r>
            <a:r>
              <a:rPr sz="16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5" dirty="0">
                <a:solidFill>
                  <a:srgbClr val="595959"/>
                </a:solidFill>
                <a:latin typeface="Lato"/>
                <a:cs typeface="Lato"/>
              </a:rPr>
              <a:t>for</a:t>
            </a:r>
            <a:r>
              <a:rPr sz="16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5" dirty="0">
                <a:solidFill>
                  <a:srgbClr val="595959"/>
                </a:solidFill>
                <a:latin typeface="Lato"/>
                <a:cs typeface="Lato"/>
              </a:rPr>
              <a:t>Diniyat</a:t>
            </a:r>
            <a:r>
              <a:rPr sz="16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to</a:t>
            </a:r>
            <a:r>
              <a:rPr sz="16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5" dirty="0">
                <a:solidFill>
                  <a:srgbClr val="595959"/>
                </a:solidFill>
                <a:latin typeface="Lato"/>
                <a:cs typeface="Lato"/>
              </a:rPr>
              <a:t>replace</a:t>
            </a:r>
            <a:r>
              <a:rPr sz="16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old</a:t>
            </a:r>
            <a:r>
              <a:rPr sz="16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10" dirty="0">
                <a:solidFill>
                  <a:srgbClr val="595959"/>
                </a:solidFill>
                <a:latin typeface="Lato"/>
                <a:cs typeface="Lato"/>
              </a:rPr>
              <a:t>Sirat  </a:t>
            </a:r>
            <a:r>
              <a:rPr sz="1600" spc="15" dirty="0">
                <a:solidFill>
                  <a:srgbClr val="595959"/>
                </a:solidFill>
                <a:latin typeface="Lato"/>
                <a:cs typeface="Lato"/>
              </a:rPr>
              <a:t>Curriculum</a:t>
            </a:r>
            <a:endParaRPr sz="1600">
              <a:latin typeface="Lato"/>
              <a:cs typeface="Lato"/>
            </a:endParaRPr>
          </a:p>
          <a:p>
            <a:pPr marL="416559" marR="5080" indent="-404495">
              <a:lnSpc>
                <a:spcPct val="101600"/>
              </a:lnSpc>
              <a:buSzPct val="87500"/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2</a:t>
            </a:r>
            <a:r>
              <a:rPr sz="1600" spc="-11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-15" dirty="0">
                <a:solidFill>
                  <a:srgbClr val="595959"/>
                </a:solidFill>
                <a:latin typeface="Lato"/>
                <a:cs typeface="Lato"/>
              </a:rPr>
              <a:t>Year</a:t>
            </a:r>
            <a:r>
              <a:rPr sz="1600" spc="-10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Band</a:t>
            </a:r>
            <a:r>
              <a:rPr sz="1600" spc="-11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10" dirty="0">
                <a:solidFill>
                  <a:srgbClr val="595959"/>
                </a:solidFill>
                <a:latin typeface="Lato"/>
                <a:cs typeface="Lato"/>
              </a:rPr>
              <a:t>Program</a:t>
            </a:r>
            <a:r>
              <a:rPr sz="1600" spc="-10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-40" dirty="0">
                <a:solidFill>
                  <a:srgbClr val="595959"/>
                </a:solidFill>
                <a:latin typeface="Lato"/>
                <a:cs typeface="Lato"/>
              </a:rPr>
              <a:t>-</a:t>
            </a:r>
            <a:r>
              <a:rPr sz="1600" spc="-11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Each</a:t>
            </a:r>
            <a:r>
              <a:rPr sz="1600" spc="-11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Band</a:t>
            </a:r>
            <a:r>
              <a:rPr sz="1600" spc="-10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takes</a:t>
            </a:r>
            <a:r>
              <a:rPr sz="1600" spc="-11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2</a:t>
            </a:r>
            <a:r>
              <a:rPr sz="1600" spc="-10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-10" dirty="0">
                <a:solidFill>
                  <a:srgbClr val="595959"/>
                </a:solidFill>
                <a:latin typeface="Lato"/>
                <a:cs typeface="Lato"/>
              </a:rPr>
              <a:t>Years</a:t>
            </a:r>
            <a:r>
              <a:rPr sz="1600" spc="-114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5" dirty="0">
                <a:solidFill>
                  <a:srgbClr val="595959"/>
                </a:solidFill>
                <a:latin typeface="Lato"/>
                <a:cs typeface="Lato"/>
              </a:rPr>
              <a:t>for 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Completion</a:t>
            </a:r>
            <a:endParaRPr sz="1600">
              <a:latin typeface="Lato"/>
              <a:cs typeface="Lato"/>
            </a:endParaRPr>
          </a:p>
          <a:p>
            <a:pPr marL="873760" lvl="1" indent="-404495">
              <a:lnSpc>
                <a:spcPts val="1664"/>
              </a:lnSpc>
              <a:spcBef>
                <a:spcPts val="35"/>
              </a:spcBef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15" dirty="0">
                <a:solidFill>
                  <a:srgbClr val="595959"/>
                </a:solidFill>
                <a:latin typeface="Lato"/>
                <a:cs typeface="Lato"/>
              </a:rPr>
              <a:t>Year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1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35" dirty="0">
                <a:solidFill>
                  <a:srgbClr val="595959"/>
                </a:solidFill>
                <a:latin typeface="Lato"/>
                <a:cs typeface="Lato"/>
              </a:rPr>
              <a:t>-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Covers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5" dirty="0">
                <a:solidFill>
                  <a:srgbClr val="595959"/>
                </a:solidFill>
                <a:latin typeface="Lato"/>
                <a:cs typeface="Lato"/>
              </a:rPr>
              <a:t>ﬁrst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595959"/>
                </a:solidFill>
                <a:latin typeface="Lato"/>
                <a:cs typeface="Lato"/>
              </a:rPr>
              <a:t>half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of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content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per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Band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50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15" dirty="0">
                <a:solidFill>
                  <a:srgbClr val="595959"/>
                </a:solidFill>
                <a:latin typeface="Lato"/>
                <a:cs typeface="Lato"/>
              </a:rPr>
              <a:t>Year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2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35" dirty="0">
                <a:solidFill>
                  <a:srgbClr val="595959"/>
                </a:solidFill>
                <a:latin typeface="Lato"/>
                <a:cs typeface="Lato"/>
              </a:rPr>
              <a:t>-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Covers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595959"/>
                </a:solidFill>
                <a:latin typeface="Lato"/>
                <a:cs typeface="Lato"/>
              </a:rPr>
              <a:t>second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595959"/>
                </a:solidFill>
                <a:latin typeface="Lato"/>
                <a:cs typeface="Lato"/>
              </a:rPr>
              <a:t>half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of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content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per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Band</a:t>
            </a:r>
            <a:endParaRPr sz="1400">
              <a:latin typeface="Lato"/>
              <a:cs typeface="Lato"/>
            </a:endParaRPr>
          </a:p>
          <a:p>
            <a:pPr marL="1330960" marR="307975" lvl="2" indent="-404495">
              <a:lnSpc>
                <a:spcPts val="1650"/>
              </a:lnSpc>
              <a:spcBef>
                <a:spcPts val="65"/>
              </a:spcBef>
              <a:buFont typeface="Arial"/>
              <a:buChar char="►"/>
              <a:tabLst>
                <a:tab pos="1330960" algn="l"/>
                <a:tab pos="1331595" algn="l"/>
              </a:tabLst>
            </a:pP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Therefore,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students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will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spend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2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595959"/>
                </a:solidFill>
                <a:latin typeface="Lato"/>
                <a:cs typeface="Lato"/>
              </a:rPr>
              <a:t>years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per 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band</a:t>
            </a:r>
            <a:r>
              <a:rPr sz="14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20" dirty="0">
                <a:solidFill>
                  <a:srgbClr val="595959"/>
                </a:solidFill>
                <a:latin typeface="Lato"/>
                <a:cs typeface="Lato"/>
              </a:rPr>
              <a:t>(6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Bands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595959"/>
                </a:solidFill>
                <a:latin typeface="Lato"/>
                <a:cs typeface="Lato"/>
              </a:rPr>
              <a:t>in</a:t>
            </a:r>
            <a:r>
              <a:rPr sz="14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595959"/>
                </a:solidFill>
                <a:latin typeface="Lato"/>
                <a:cs typeface="Lato"/>
              </a:rPr>
              <a:t>Total)</a:t>
            </a:r>
            <a:endParaRPr sz="1400">
              <a:latin typeface="Lato"/>
              <a:cs typeface="Lato"/>
            </a:endParaRPr>
          </a:p>
          <a:p>
            <a:pPr marL="416559" indent="-404495">
              <a:lnSpc>
                <a:spcPts val="1830"/>
              </a:lnSpc>
              <a:buSzPct val="87500"/>
              <a:buFont typeface="Arial"/>
              <a:buChar char="►"/>
              <a:tabLst>
                <a:tab pos="416559" algn="l"/>
                <a:tab pos="417195" algn="l"/>
              </a:tabLst>
            </a:pPr>
            <a:r>
              <a:rPr sz="1600" spc="5" dirty="0">
                <a:solidFill>
                  <a:srgbClr val="595959"/>
                </a:solidFill>
                <a:latin typeface="Lato"/>
                <a:cs typeface="Lato"/>
              </a:rPr>
              <a:t>There</a:t>
            </a:r>
            <a:r>
              <a:rPr sz="1600" spc="-11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20" dirty="0">
                <a:solidFill>
                  <a:srgbClr val="595959"/>
                </a:solidFill>
                <a:latin typeface="Lato"/>
                <a:cs typeface="Lato"/>
              </a:rPr>
              <a:t>are</a:t>
            </a:r>
            <a:r>
              <a:rPr sz="1600" spc="-10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8</a:t>
            </a:r>
            <a:r>
              <a:rPr sz="1600" spc="-10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spc="-20" dirty="0">
                <a:solidFill>
                  <a:srgbClr val="595959"/>
                </a:solidFill>
                <a:latin typeface="Lato"/>
                <a:cs typeface="Lato"/>
              </a:rPr>
              <a:t>Modules/</a:t>
            </a:r>
            <a:r>
              <a:rPr sz="1600" spc="-10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600" dirty="0">
                <a:solidFill>
                  <a:srgbClr val="595959"/>
                </a:solidFill>
                <a:latin typeface="Lato"/>
                <a:cs typeface="Lato"/>
              </a:rPr>
              <a:t>Band</a:t>
            </a:r>
            <a:endParaRPr sz="1600">
              <a:latin typeface="Lato"/>
              <a:cs typeface="Lato"/>
            </a:endParaRPr>
          </a:p>
          <a:p>
            <a:pPr marL="873760" lvl="1" indent="-404495">
              <a:lnSpc>
                <a:spcPts val="1664"/>
              </a:lnSpc>
              <a:spcBef>
                <a:spcPts val="40"/>
              </a:spcBef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1.</a:t>
            </a:r>
            <a:r>
              <a:rPr sz="14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Allah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and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595959"/>
                </a:solidFill>
                <a:latin typeface="Lato"/>
                <a:cs typeface="Lato"/>
              </a:rPr>
              <a:t>his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Creation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50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2.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Divine</a:t>
            </a:r>
            <a:r>
              <a:rPr sz="1400" spc="-1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Guidance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50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3.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Rasulullah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30" dirty="0">
                <a:solidFill>
                  <a:srgbClr val="595959"/>
                </a:solidFill>
                <a:latin typeface="Lato"/>
                <a:cs typeface="Lato"/>
              </a:rPr>
              <a:t>(s)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35" dirty="0">
                <a:solidFill>
                  <a:srgbClr val="595959"/>
                </a:solidFill>
                <a:latin typeface="Lato"/>
                <a:cs typeface="Lato"/>
              </a:rPr>
              <a:t>-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Communicating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Message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50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4.</a:t>
            </a:r>
            <a:r>
              <a:rPr sz="14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15" dirty="0">
                <a:solidFill>
                  <a:srgbClr val="595959"/>
                </a:solidFill>
                <a:latin typeface="Lato"/>
                <a:cs typeface="Lato"/>
              </a:rPr>
              <a:t>A’immah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35" dirty="0">
                <a:solidFill>
                  <a:srgbClr val="595959"/>
                </a:solidFill>
                <a:latin typeface="Lato"/>
                <a:cs typeface="Lato"/>
              </a:rPr>
              <a:t>(a)</a:t>
            </a:r>
            <a:r>
              <a:rPr sz="14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35" dirty="0">
                <a:solidFill>
                  <a:srgbClr val="595959"/>
                </a:solidFill>
                <a:latin typeface="Lato"/>
                <a:cs typeface="Lato"/>
              </a:rPr>
              <a:t>-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Safeguarding</a:t>
            </a:r>
            <a:r>
              <a:rPr sz="1400" spc="-9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spc="-9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Message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50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5.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Upholding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spc="-80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Message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5" dirty="0">
                <a:solidFill>
                  <a:srgbClr val="595959"/>
                </a:solidFill>
                <a:latin typeface="Lato"/>
                <a:cs typeface="Lato"/>
              </a:rPr>
              <a:t>during</a:t>
            </a:r>
            <a:r>
              <a:rPr sz="1400" spc="-8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Ghaybah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50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6.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Roadmap to</a:t>
            </a:r>
            <a:r>
              <a:rPr sz="1400" spc="-254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Self-Puriﬁcation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50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7.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Societal</a:t>
            </a:r>
            <a:r>
              <a:rPr sz="1400" spc="-1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595959"/>
                </a:solidFill>
                <a:latin typeface="Lato"/>
                <a:cs typeface="Lato"/>
              </a:rPr>
              <a:t>Wellbeing</a:t>
            </a:r>
            <a:endParaRPr sz="1400">
              <a:latin typeface="Lato"/>
              <a:cs typeface="Lato"/>
            </a:endParaRPr>
          </a:p>
          <a:p>
            <a:pPr marL="873760" lvl="1" indent="-404495">
              <a:lnSpc>
                <a:spcPts val="1664"/>
              </a:lnSpc>
              <a:buFont typeface="Arial"/>
              <a:buChar char="►"/>
              <a:tabLst>
                <a:tab pos="873760" algn="l"/>
                <a:tab pos="874394" algn="l"/>
              </a:tabLst>
            </a:pPr>
            <a:r>
              <a:rPr sz="1400" spc="-20" dirty="0">
                <a:solidFill>
                  <a:srgbClr val="595959"/>
                </a:solidFill>
                <a:latin typeface="Lato"/>
                <a:cs typeface="Lato"/>
              </a:rPr>
              <a:t>8. </a:t>
            </a:r>
            <a:r>
              <a:rPr sz="1400" spc="-5" dirty="0">
                <a:solidFill>
                  <a:srgbClr val="595959"/>
                </a:solidFill>
                <a:latin typeface="Lato"/>
                <a:cs typeface="Lato"/>
              </a:rPr>
              <a:t>The</a:t>
            </a:r>
            <a:r>
              <a:rPr sz="1400" spc="-165" dirty="0">
                <a:solidFill>
                  <a:srgbClr val="595959"/>
                </a:solidFill>
                <a:latin typeface="Lato"/>
                <a:cs typeface="Lato"/>
              </a:rPr>
              <a:t> </a:t>
            </a:r>
            <a:r>
              <a:rPr sz="1400" spc="10" dirty="0">
                <a:solidFill>
                  <a:srgbClr val="595959"/>
                </a:solidFill>
                <a:latin typeface="Lato"/>
                <a:cs typeface="Lato"/>
              </a:rPr>
              <a:t>Hereafter</a:t>
            </a:r>
            <a:endParaRPr sz="1400">
              <a:latin typeface="Lato"/>
              <a:cs typeface="La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49464" y="889348"/>
            <a:ext cx="3777392" cy="2933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33005" cy="488315"/>
          </a:xfrm>
          <a:custGeom>
            <a:avLst/>
            <a:gdLst/>
            <a:ahLst/>
            <a:cxnLst/>
            <a:rect l="l" t="t" r="r" b="b"/>
            <a:pathLst>
              <a:path w="7533005" h="488315">
                <a:moveTo>
                  <a:pt x="0" y="487799"/>
                </a:moveTo>
                <a:lnTo>
                  <a:pt x="7532385" y="487799"/>
                </a:lnTo>
                <a:lnTo>
                  <a:pt x="7532385" y="0"/>
                </a:lnTo>
                <a:lnTo>
                  <a:pt x="0" y="0"/>
                </a:lnTo>
                <a:lnTo>
                  <a:pt x="0" y="487799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30390" y="1191252"/>
            <a:ext cx="746125" cy="46355"/>
            <a:chOff x="830390" y="1191252"/>
            <a:chExt cx="746125" cy="46355"/>
          </a:xfrm>
        </p:grpSpPr>
        <p:sp>
          <p:nvSpPr>
            <p:cNvPr id="4" name="object 4"/>
            <p:cNvSpPr/>
            <p:nvPr/>
          </p:nvSpPr>
          <p:spPr>
            <a:xfrm>
              <a:off x="1203292" y="1191252"/>
              <a:ext cx="373380" cy="46355"/>
            </a:xfrm>
            <a:custGeom>
              <a:avLst/>
              <a:gdLst/>
              <a:ahLst/>
              <a:cxnLst/>
              <a:rect l="l" t="t" r="r" b="b"/>
              <a:pathLst>
                <a:path w="373380" h="46355">
                  <a:moveTo>
                    <a:pt x="372859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2859" y="0"/>
                  </a:lnTo>
                  <a:lnTo>
                    <a:pt x="372859" y="45827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0390" y="1191252"/>
              <a:ext cx="376555" cy="46355"/>
            </a:xfrm>
            <a:custGeom>
              <a:avLst/>
              <a:gdLst/>
              <a:ahLst/>
              <a:cxnLst/>
              <a:rect l="l" t="t" r="r" b="b"/>
              <a:pathLst>
                <a:path w="376555" h="46355">
                  <a:moveTo>
                    <a:pt x="376011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6011" y="0"/>
                  </a:lnTo>
                  <a:lnTo>
                    <a:pt x="376011" y="45827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7594" y="518863"/>
            <a:ext cx="653351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110" dirty="0">
                <a:solidFill>
                  <a:srgbClr val="1A1A1A"/>
                </a:solidFill>
                <a:latin typeface="Trebuchet MS"/>
                <a:cs typeface="Trebuchet MS"/>
              </a:rPr>
              <a:t>How</a:t>
            </a:r>
            <a:r>
              <a:rPr sz="2600" spc="-335" dirty="0">
                <a:solidFill>
                  <a:srgbClr val="1A1A1A"/>
                </a:solidFill>
                <a:latin typeface="Trebuchet MS"/>
                <a:cs typeface="Trebuchet MS"/>
              </a:rPr>
              <a:t> </a:t>
            </a:r>
            <a:r>
              <a:rPr sz="2600" spc="105" dirty="0">
                <a:solidFill>
                  <a:srgbClr val="1A1A1A"/>
                </a:solidFill>
                <a:latin typeface="Trebuchet MS"/>
                <a:cs typeface="Trebuchet MS"/>
              </a:rPr>
              <a:t>YOU</a:t>
            </a:r>
            <a:r>
              <a:rPr sz="2600" spc="-170" dirty="0">
                <a:solidFill>
                  <a:srgbClr val="1A1A1A"/>
                </a:solidFill>
                <a:latin typeface="Trebuchet MS"/>
                <a:cs typeface="Trebuchet MS"/>
              </a:rPr>
              <a:t> </a:t>
            </a:r>
            <a:r>
              <a:rPr sz="2600" spc="135" dirty="0">
                <a:solidFill>
                  <a:srgbClr val="1A1A1A"/>
                </a:solidFill>
                <a:latin typeface="Trebuchet MS"/>
                <a:cs typeface="Trebuchet MS"/>
              </a:rPr>
              <a:t>as</a:t>
            </a:r>
            <a:r>
              <a:rPr sz="2600" spc="-165" dirty="0">
                <a:solidFill>
                  <a:srgbClr val="1A1A1A"/>
                </a:solidFill>
                <a:latin typeface="Trebuchet MS"/>
                <a:cs typeface="Trebuchet MS"/>
              </a:rPr>
              <a:t> </a:t>
            </a:r>
            <a:r>
              <a:rPr sz="2600" spc="90" dirty="0">
                <a:solidFill>
                  <a:srgbClr val="1A1A1A"/>
                </a:solidFill>
                <a:latin typeface="Trebuchet MS"/>
                <a:cs typeface="Trebuchet MS"/>
              </a:rPr>
              <a:t>Parents/Guardians</a:t>
            </a:r>
            <a:r>
              <a:rPr sz="2600" spc="-165" dirty="0">
                <a:solidFill>
                  <a:srgbClr val="1A1A1A"/>
                </a:solidFill>
                <a:latin typeface="Trebuchet MS"/>
                <a:cs typeface="Trebuchet MS"/>
              </a:rPr>
              <a:t> </a:t>
            </a:r>
            <a:r>
              <a:rPr sz="2600" spc="90" dirty="0">
                <a:solidFill>
                  <a:srgbClr val="1A1A1A"/>
                </a:solidFill>
                <a:latin typeface="Trebuchet MS"/>
                <a:cs typeface="Trebuchet MS"/>
              </a:rPr>
              <a:t>can</a:t>
            </a:r>
            <a:r>
              <a:rPr sz="2600" spc="-170" dirty="0">
                <a:solidFill>
                  <a:srgbClr val="1A1A1A"/>
                </a:solidFill>
                <a:latin typeface="Trebuchet MS"/>
                <a:cs typeface="Trebuchet MS"/>
              </a:rPr>
              <a:t> </a:t>
            </a:r>
            <a:r>
              <a:rPr sz="2600" spc="95" dirty="0">
                <a:solidFill>
                  <a:srgbClr val="1A1A1A"/>
                </a:solidFill>
                <a:latin typeface="Trebuchet MS"/>
                <a:cs typeface="Trebuchet MS"/>
              </a:rPr>
              <a:t>Help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7599" y="1322683"/>
            <a:ext cx="5555615" cy="1273175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sz="1200" b="1" spc="-5" dirty="0">
                <a:solidFill>
                  <a:srgbClr val="595959"/>
                </a:solidFill>
                <a:latin typeface="Arial"/>
                <a:cs typeface="Arial"/>
              </a:rPr>
              <a:t>Storybook</a:t>
            </a:r>
            <a:r>
              <a:rPr sz="1200" b="1" spc="-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b="1" spc="-30" dirty="0">
                <a:solidFill>
                  <a:srgbClr val="595959"/>
                </a:solidFill>
                <a:latin typeface="Arial"/>
                <a:cs typeface="Arial"/>
              </a:rPr>
              <a:t>Tour</a:t>
            </a:r>
            <a:endParaRPr sz="1200">
              <a:latin typeface="Arial"/>
              <a:cs typeface="Arial"/>
            </a:endParaRPr>
          </a:p>
          <a:p>
            <a:pPr marL="266700" indent="-252095">
              <a:lnSpc>
                <a:spcPct val="100000"/>
              </a:lnSpc>
              <a:spcBef>
                <a:spcPts val="209"/>
              </a:spcBef>
              <a:buSzPct val="66666"/>
              <a:buChar char="●"/>
              <a:tabLst>
                <a:tab pos="266065" algn="l"/>
                <a:tab pos="266700" algn="l"/>
              </a:tabLst>
            </a:pP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Read the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storybook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together to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review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sz="12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lesson</a:t>
            </a:r>
            <a:endParaRPr sz="1200">
              <a:latin typeface="Arial"/>
              <a:cs typeface="Arial"/>
            </a:endParaRPr>
          </a:p>
          <a:p>
            <a:pPr marL="266065" marR="5080" indent="-252095">
              <a:lnSpc>
                <a:spcPct val="151000"/>
              </a:lnSpc>
              <a:buSzPct val="66666"/>
              <a:buChar char="●"/>
              <a:tabLst>
                <a:tab pos="266065" algn="l"/>
                <a:tab pos="266700" algn="l"/>
              </a:tabLst>
            </a:pP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Make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the </a:t>
            </a:r>
            <a:r>
              <a:rPr sz="1200" spc="-10" dirty="0">
                <a:solidFill>
                  <a:srgbClr val="595959"/>
                </a:solidFill>
                <a:latin typeface="Arial"/>
                <a:cs typeface="Arial"/>
              </a:rPr>
              <a:t>Ayah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come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alive; Do Not CRAM, </a:t>
            </a:r>
            <a:r>
              <a:rPr sz="1200" spc="-10" dirty="0">
                <a:solidFill>
                  <a:srgbClr val="595959"/>
                </a:solidFill>
                <a:latin typeface="Arial"/>
                <a:cs typeface="Arial"/>
              </a:rPr>
              <a:t>it’s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about understanding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&amp;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applying  the Quranic</a:t>
            </a:r>
            <a:r>
              <a:rPr sz="1200" spc="-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verse</a:t>
            </a:r>
            <a:endParaRPr sz="1200">
              <a:latin typeface="Arial"/>
              <a:cs typeface="Arial"/>
            </a:endParaRPr>
          </a:p>
          <a:p>
            <a:pPr marL="266700" indent="-252095">
              <a:lnSpc>
                <a:spcPct val="100000"/>
              </a:lnSpc>
              <a:spcBef>
                <a:spcPts val="735"/>
              </a:spcBef>
              <a:buSzPct val="66666"/>
              <a:buChar char="●"/>
              <a:tabLst>
                <a:tab pos="266065" algn="l"/>
                <a:tab pos="266700" algn="l"/>
              </a:tabLst>
            </a:pP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GOAL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– </a:t>
            </a:r>
            <a:r>
              <a:rPr sz="1200" spc="-70" dirty="0">
                <a:solidFill>
                  <a:srgbClr val="595959"/>
                </a:solidFill>
                <a:latin typeface="Arial"/>
                <a:cs typeface="Arial"/>
              </a:rPr>
              <a:t>To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create a relationship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of love with Our</a:t>
            </a:r>
            <a:r>
              <a:rPr sz="1200" spc="-4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Creator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7599" y="2778100"/>
            <a:ext cx="5392420" cy="2275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0" indent="-249554">
              <a:lnSpc>
                <a:spcPct val="100000"/>
              </a:lnSpc>
              <a:spcBef>
                <a:spcPts val="100"/>
              </a:spcBef>
              <a:buSzPct val="50000"/>
              <a:buChar char="○"/>
              <a:tabLst>
                <a:tab pos="608965" algn="l"/>
                <a:tab pos="609600" algn="l"/>
              </a:tabLst>
            </a:pP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This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relationship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is nurtured </a:t>
            </a:r>
            <a:r>
              <a:rPr sz="1200" spc="-15" dirty="0">
                <a:solidFill>
                  <a:srgbClr val="595959"/>
                </a:solidFill>
                <a:latin typeface="Arial"/>
                <a:cs typeface="Arial"/>
              </a:rPr>
              <a:t>slowly,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sowing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the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seeds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sz="1200" spc="-3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love</a:t>
            </a:r>
            <a:endParaRPr sz="1200">
              <a:latin typeface="Arial"/>
              <a:cs typeface="Arial"/>
            </a:endParaRPr>
          </a:p>
          <a:p>
            <a:pPr marL="609600" indent="-249554">
              <a:lnSpc>
                <a:spcPct val="100000"/>
              </a:lnSpc>
              <a:spcBef>
                <a:spcPts val="885"/>
              </a:spcBef>
              <a:buSzPct val="50000"/>
              <a:buChar char="○"/>
              <a:tabLst>
                <a:tab pos="608965" algn="l"/>
                <a:tab pos="609600" algn="l"/>
              </a:tabLst>
            </a:pP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Allow it to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manifest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in our actions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so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it becomes</a:t>
            </a:r>
            <a:r>
              <a:rPr sz="1200" spc="-3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alive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200" b="1" spc="-5" dirty="0">
                <a:solidFill>
                  <a:srgbClr val="595959"/>
                </a:solidFill>
                <a:latin typeface="Arial"/>
                <a:cs typeface="Arial"/>
              </a:rPr>
              <a:t>Power</a:t>
            </a:r>
            <a:r>
              <a:rPr sz="1200" b="1" spc="-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95959"/>
                </a:solidFill>
                <a:latin typeface="Arial"/>
                <a:cs typeface="Arial"/>
              </a:rPr>
              <a:t>Parenting</a:t>
            </a:r>
            <a:endParaRPr sz="1200">
              <a:latin typeface="Arial"/>
              <a:cs typeface="Arial"/>
            </a:endParaRPr>
          </a:p>
          <a:p>
            <a:pPr marL="266700" indent="-252095">
              <a:lnSpc>
                <a:spcPct val="100000"/>
              </a:lnSpc>
              <a:spcBef>
                <a:spcPts val="885"/>
              </a:spcBef>
              <a:buSzPct val="66666"/>
              <a:buChar char="●"/>
              <a:tabLst>
                <a:tab pos="266065" algn="l"/>
                <a:tab pos="266700" algn="l"/>
              </a:tabLst>
            </a:pP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Making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the bond between parent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&amp; child</a:t>
            </a:r>
            <a:r>
              <a:rPr sz="1200" spc="-3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stronger</a:t>
            </a:r>
            <a:endParaRPr sz="1200">
              <a:latin typeface="Arial"/>
              <a:cs typeface="Arial"/>
            </a:endParaRPr>
          </a:p>
          <a:p>
            <a:pPr marL="266700" indent="-252095">
              <a:lnSpc>
                <a:spcPct val="100000"/>
              </a:lnSpc>
              <a:spcBef>
                <a:spcPts val="885"/>
              </a:spcBef>
              <a:buSzPct val="66666"/>
              <a:buChar char="●"/>
              <a:tabLst>
                <a:tab pos="266065" algn="l"/>
                <a:tab pos="266700" algn="l"/>
              </a:tabLst>
            </a:pPr>
            <a:r>
              <a:rPr sz="1200" spc="-20" dirty="0">
                <a:solidFill>
                  <a:srgbClr val="595959"/>
                </a:solidFill>
                <a:latin typeface="Arial"/>
                <a:cs typeface="Arial"/>
              </a:rPr>
              <a:t>Teenagers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grow into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successful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adults if the bond between parents is</a:t>
            </a:r>
            <a:r>
              <a:rPr sz="1200" spc="-4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strong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200" b="1" spc="-5" dirty="0">
                <a:solidFill>
                  <a:srgbClr val="595959"/>
                </a:solidFill>
                <a:latin typeface="Arial"/>
                <a:cs typeface="Arial"/>
              </a:rPr>
              <a:t>Rhymes</a:t>
            </a:r>
            <a:endParaRPr sz="1200">
              <a:latin typeface="Arial"/>
              <a:cs typeface="Arial"/>
            </a:endParaRPr>
          </a:p>
          <a:p>
            <a:pPr marL="228600" indent="-213995">
              <a:lnSpc>
                <a:spcPct val="100000"/>
              </a:lnSpc>
              <a:spcBef>
                <a:spcPts val="885"/>
              </a:spcBef>
              <a:buSzPct val="66666"/>
              <a:buChar char="●"/>
              <a:tabLst>
                <a:tab pos="227965" algn="l"/>
                <a:tab pos="228600" algn="l"/>
              </a:tabLst>
            </a:pP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Audio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clips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are</a:t>
            </a:r>
            <a:r>
              <a:rPr sz="12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available</a:t>
            </a:r>
            <a:endParaRPr sz="1200">
              <a:latin typeface="Arial"/>
              <a:cs typeface="Arial"/>
            </a:endParaRPr>
          </a:p>
          <a:p>
            <a:pPr marL="228600" indent="-213995">
              <a:lnSpc>
                <a:spcPct val="100000"/>
              </a:lnSpc>
              <a:spcBef>
                <a:spcPts val="885"/>
              </a:spcBef>
              <a:buSzPct val="66666"/>
              <a:buChar char="●"/>
              <a:tabLst>
                <a:tab pos="227965" algn="l"/>
                <a:tab pos="228600" algn="l"/>
              </a:tabLst>
            </a:pP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Use them as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a </a:t>
            </a:r>
            <a:r>
              <a:rPr sz="1200" spc="-5" dirty="0">
                <a:solidFill>
                  <a:srgbClr val="595959"/>
                </a:solidFill>
                <a:latin typeface="Arial"/>
                <a:cs typeface="Arial"/>
              </a:rPr>
              <a:t>lullaby for going to</a:t>
            </a:r>
            <a:r>
              <a:rPr sz="12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5959"/>
                </a:solidFill>
                <a:latin typeface="Arial"/>
                <a:cs typeface="Arial"/>
              </a:rPr>
              <a:t>sleep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0944" y="3551022"/>
            <a:ext cx="1727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Lato"/>
                <a:cs typeface="Lato"/>
              </a:rPr>
              <a:t>16</a:t>
            </a:r>
            <a:endParaRPr sz="1000">
              <a:latin typeface="Lato"/>
              <a:cs typeface="La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863738" y="0"/>
            <a:ext cx="3280410" cy="5148580"/>
            <a:chOff x="5863738" y="0"/>
            <a:chExt cx="3280410" cy="5148580"/>
          </a:xfrm>
        </p:grpSpPr>
        <p:sp>
          <p:nvSpPr>
            <p:cNvPr id="11" name="object 11"/>
            <p:cNvSpPr/>
            <p:nvPr/>
          </p:nvSpPr>
          <p:spPr>
            <a:xfrm>
              <a:off x="5863738" y="1552249"/>
              <a:ext cx="1668646" cy="18461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32384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36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32384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577459" y="59627"/>
              <a:ext cx="1521434" cy="10951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33005" cy="488315"/>
          </a:xfrm>
          <a:custGeom>
            <a:avLst/>
            <a:gdLst/>
            <a:ahLst/>
            <a:cxnLst/>
            <a:rect l="l" t="t" r="r" b="b"/>
            <a:pathLst>
              <a:path w="7533005" h="488315">
                <a:moveTo>
                  <a:pt x="0" y="487799"/>
                </a:moveTo>
                <a:lnTo>
                  <a:pt x="7532385" y="487799"/>
                </a:lnTo>
                <a:lnTo>
                  <a:pt x="7532385" y="0"/>
                </a:lnTo>
                <a:lnTo>
                  <a:pt x="0" y="0"/>
                </a:lnTo>
                <a:lnTo>
                  <a:pt x="0" y="487799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30390" y="1191252"/>
            <a:ext cx="746125" cy="46355"/>
            <a:chOff x="830390" y="1191252"/>
            <a:chExt cx="746125" cy="46355"/>
          </a:xfrm>
        </p:grpSpPr>
        <p:sp>
          <p:nvSpPr>
            <p:cNvPr id="4" name="object 4"/>
            <p:cNvSpPr/>
            <p:nvPr/>
          </p:nvSpPr>
          <p:spPr>
            <a:xfrm>
              <a:off x="1203292" y="1191252"/>
              <a:ext cx="373380" cy="46355"/>
            </a:xfrm>
            <a:custGeom>
              <a:avLst/>
              <a:gdLst/>
              <a:ahLst/>
              <a:cxnLst/>
              <a:rect l="l" t="t" r="r" b="b"/>
              <a:pathLst>
                <a:path w="373380" h="46355">
                  <a:moveTo>
                    <a:pt x="372859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2859" y="0"/>
                  </a:lnTo>
                  <a:lnTo>
                    <a:pt x="372859" y="45827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0390" y="1191252"/>
              <a:ext cx="376555" cy="46355"/>
            </a:xfrm>
            <a:custGeom>
              <a:avLst/>
              <a:gdLst/>
              <a:ahLst/>
              <a:cxnLst/>
              <a:rect l="l" t="t" r="r" b="b"/>
              <a:pathLst>
                <a:path w="376555" h="46355">
                  <a:moveTo>
                    <a:pt x="376011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6011" y="0"/>
                  </a:lnTo>
                  <a:lnTo>
                    <a:pt x="376011" y="45827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98588" y="614293"/>
            <a:ext cx="210629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195" dirty="0">
                <a:solidFill>
                  <a:srgbClr val="1A1A1A"/>
                </a:solidFill>
                <a:latin typeface="Trebuchet MS"/>
                <a:cs typeface="Trebuchet MS"/>
              </a:rPr>
              <a:t>MCE</a:t>
            </a:r>
            <a:r>
              <a:rPr sz="2600" b="1" spc="-305" dirty="0">
                <a:solidFill>
                  <a:srgbClr val="1A1A1A"/>
                </a:solidFill>
                <a:latin typeface="Trebuchet MS"/>
                <a:cs typeface="Trebuchet MS"/>
              </a:rPr>
              <a:t> </a:t>
            </a:r>
            <a:r>
              <a:rPr sz="2600" b="1" spc="70" dirty="0">
                <a:solidFill>
                  <a:srgbClr val="1A1A1A"/>
                </a:solidFill>
                <a:latin typeface="Trebuchet MS"/>
                <a:cs typeface="Trebuchet MS"/>
              </a:rPr>
              <a:t>Website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259" y="1347438"/>
            <a:ext cx="40640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30" dirty="0">
                <a:solidFill>
                  <a:srgbClr val="595959"/>
                </a:solidFill>
                <a:latin typeface="Lato"/>
                <a:cs typeface="Lato"/>
                <a:hlinkClick r:id="rId2"/>
              </a:rPr>
              <a:t>http://madrasahonline.org/</a:t>
            </a:r>
            <a:endParaRPr sz="2700">
              <a:latin typeface="Lato"/>
              <a:cs typeface="La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33824" y="4497389"/>
            <a:ext cx="1727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Lato"/>
                <a:cs typeface="Lato"/>
              </a:rPr>
              <a:t>17</a:t>
            </a:r>
            <a:endParaRPr sz="1000">
              <a:latin typeface="Lato"/>
              <a:cs typeface="La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10" name="object 10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491123" y="1892071"/>
            <a:ext cx="6714836" cy="31228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33005" cy="488315"/>
          </a:xfrm>
          <a:custGeom>
            <a:avLst/>
            <a:gdLst/>
            <a:ahLst/>
            <a:cxnLst/>
            <a:rect l="l" t="t" r="r" b="b"/>
            <a:pathLst>
              <a:path w="7533005" h="488315">
                <a:moveTo>
                  <a:pt x="0" y="487799"/>
                </a:moveTo>
                <a:lnTo>
                  <a:pt x="7532385" y="487799"/>
                </a:lnTo>
                <a:lnTo>
                  <a:pt x="7532385" y="0"/>
                </a:lnTo>
                <a:lnTo>
                  <a:pt x="0" y="0"/>
                </a:lnTo>
                <a:lnTo>
                  <a:pt x="0" y="487799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30390" y="1191252"/>
            <a:ext cx="746125" cy="46355"/>
            <a:chOff x="830390" y="1191252"/>
            <a:chExt cx="746125" cy="46355"/>
          </a:xfrm>
        </p:grpSpPr>
        <p:sp>
          <p:nvSpPr>
            <p:cNvPr id="4" name="object 4"/>
            <p:cNvSpPr/>
            <p:nvPr/>
          </p:nvSpPr>
          <p:spPr>
            <a:xfrm>
              <a:off x="1203292" y="1191252"/>
              <a:ext cx="373380" cy="46355"/>
            </a:xfrm>
            <a:custGeom>
              <a:avLst/>
              <a:gdLst/>
              <a:ahLst/>
              <a:cxnLst/>
              <a:rect l="l" t="t" r="r" b="b"/>
              <a:pathLst>
                <a:path w="373380" h="46355">
                  <a:moveTo>
                    <a:pt x="372859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2859" y="0"/>
                  </a:lnTo>
                  <a:lnTo>
                    <a:pt x="372859" y="45827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0390" y="1191252"/>
              <a:ext cx="376555" cy="46355"/>
            </a:xfrm>
            <a:custGeom>
              <a:avLst/>
              <a:gdLst/>
              <a:ahLst/>
              <a:cxnLst/>
              <a:rect l="l" t="t" r="r" b="b"/>
              <a:pathLst>
                <a:path w="376555" h="46355">
                  <a:moveTo>
                    <a:pt x="376011" y="45827"/>
                  </a:moveTo>
                  <a:lnTo>
                    <a:pt x="0" y="45827"/>
                  </a:lnTo>
                  <a:lnTo>
                    <a:pt x="0" y="0"/>
                  </a:lnTo>
                  <a:lnTo>
                    <a:pt x="376011" y="0"/>
                  </a:lnTo>
                  <a:lnTo>
                    <a:pt x="376011" y="45827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899" y="589965"/>
            <a:ext cx="28511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40" dirty="0">
                <a:solidFill>
                  <a:srgbClr val="1A1A1A"/>
                </a:solidFill>
                <a:latin typeface="Trebuchet MS"/>
                <a:cs typeface="Trebuchet MS"/>
              </a:rPr>
              <a:t>Quran</a:t>
            </a:r>
            <a:r>
              <a:rPr sz="2600" spc="-220" dirty="0">
                <a:solidFill>
                  <a:srgbClr val="1A1A1A"/>
                </a:solidFill>
                <a:latin typeface="Trebuchet MS"/>
                <a:cs typeface="Trebuchet MS"/>
              </a:rPr>
              <a:t> </a:t>
            </a:r>
            <a:r>
              <a:rPr sz="2600" spc="45" dirty="0">
                <a:solidFill>
                  <a:srgbClr val="1A1A1A"/>
                </a:solidFill>
                <a:latin typeface="Trebuchet MS"/>
                <a:cs typeface="Trebuchet MS"/>
              </a:rPr>
              <a:t>Curriculum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224" y="1542271"/>
            <a:ext cx="6678776" cy="1574277"/>
          </a:xfrm>
          <a:prstGeom prst="rect">
            <a:avLst/>
          </a:prstGeom>
          <a:solidFill>
            <a:srgbClr val="FFF2CC"/>
          </a:solidFill>
        </p:spPr>
        <p:txBody>
          <a:bodyPr vert="horz" wrap="square" lIns="0" tIns="48260" rIns="0" bIns="0" rtlCol="0">
            <a:spAutoFit/>
          </a:bodyPr>
          <a:lstStyle/>
          <a:p>
            <a:pPr marL="85725" marR="1376045" algn="just">
              <a:lnSpc>
                <a:spcPct val="115399"/>
              </a:lnSpc>
              <a:spcBef>
                <a:spcPts val="380"/>
              </a:spcBef>
            </a:pPr>
            <a:r>
              <a:rPr sz="1300" b="1" spc="-10" dirty="0">
                <a:latin typeface="Lato"/>
                <a:cs typeface="Lato"/>
              </a:rPr>
              <a:t>Level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1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20" dirty="0">
                <a:latin typeface="Lato"/>
                <a:cs typeface="Lato"/>
              </a:rPr>
              <a:t>-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5" dirty="0">
                <a:latin typeface="Lato"/>
                <a:cs typeface="Lato"/>
              </a:rPr>
              <a:t>Foundations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spc="-15" dirty="0">
                <a:latin typeface="Lato"/>
                <a:cs typeface="Lato"/>
              </a:rPr>
              <a:t>of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spc="-15" dirty="0">
                <a:latin typeface="Lato"/>
                <a:cs typeface="Lato"/>
              </a:rPr>
              <a:t>Tarteel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5" dirty="0">
                <a:latin typeface="Lato"/>
                <a:cs typeface="Lato"/>
              </a:rPr>
              <a:t>Book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1  </a:t>
            </a:r>
            <a:endParaRPr lang="en-CA" sz="1300" b="1" dirty="0">
              <a:latin typeface="Lato"/>
              <a:cs typeface="Lato"/>
            </a:endParaRPr>
          </a:p>
          <a:p>
            <a:pPr marL="85725" marR="1376045" algn="just">
              <a:lnSpc>
                <a:spcPct val="115399"/>
              </a:lnSpc>
              <a:spcBef>
                <a:spcPts val="380"/>
              </a:spcBef>
            </a:pPr>
            <a:r>
              <a:rPr sz="1300" b="1" spc="-10" dirty="0">
                <a:latin typeface="Lato"/>
                <a:cs typeface="Lato"/>
              </a:rPr>
              <a:t>Level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2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20" dirty="0">
                <a:latin typeface="Lato"/>
                <a:cs typeface="Lato"/>
              </a:rPr>
              <a:t>-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5" dirty="0">
                <a:latin typeface="Lato"/>
                <a:cs typeface="Lato"/>
              </a:rPr>
              <a:t>Foundations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spc="-15" dirty="0">
                <a:latin typeface="Lato"/>
                <a:cs typeface="Lato"/>
              </a:rPr>
              <a:t>of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spc="-15" dirty="0">
                <a:latin typeface="Lato"/>
                <a:cs typeface="Lato"/>
              </a:rPr>
              <a:t>Tarteel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5" dirty="0">
                <a:latin typeface="Lato"/>
                <a:cs typeface="Lato"/>
              </a:rPr>
              <a:t>Book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2  </a:t>
            </a:r>
            <a:endParaRPr lang="en-CA" sz="1300" b="1" dirty="0">
              <a:latin typeface="Lato"/>
              <a:cs typeface="Lato"/>
            </a:endParaRPr>
          </a:p>
          <a:p>
            <a:pPr marL="85725" marR="1376045" algn="just">
              <a:lnSpc>
                <a:spcPct val="115399"/>
              </a:lnSpc>
              <a:spcBef>
                <a:spcPts val="380"/>
              </a:spcBef>
            </a:pPr>
            <a:r>
              <a:rPr sz="1300" b="1" spc="-10" dirty="0">
                <a:latin typeface="Lato"/>
                <a:cs typeface="Lato"/>
              </a:rPr>
              <a:t>Level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3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20" dirty="0">
                <a:latin typeface="Lato"/>
                <a:cs typeface="Lato"/>
              </a:rPr>
              <a:t>-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5" dirty="0">
                <a:latin typeface="Lato"/>
                <a:cs typeface="Lato"/>
              </a:rPr>
              <a:t>Foundations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spc="-15" dirty="0">
                <a:latin typeface="Lato"/>
                <a:cs typeface="Lato"/>
              </a:rPr>
              <a:t>of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spc="-15" dirty="0">
                <a:latin typeface="Lato"/>
                <a:cs typeface="Lato"/>
              </a:rPr>
              <a:t>Tarteel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5" dirty="0">
                <a:latin typeface="Lato"/>
                <a:cs typeface="Lato"/>
              </a:rPr>
              <a:t>Book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3  </a:t>
            </a:r>
            <a:endParaRPr lang="en-CA" sz="1300" b="1" dirty="0">
              <a:latin typeface="Lato"/>
              <a:cs typeface="Lato"/>
            </a:endParaRPr>
          </a:p>
          <a:p>
            <a:pPr marL="85725" marR="1376045" algn="just">
              <a:lnSpc>
                <a:spcPct val="115399"/>
              </a:lnSpc>
              <a:spcBef>
                <a:spcPts val="380"/>
              </a:spcBef>
            </a:pPr>
            <a:r>
              <a:rPr sz="1300" b="1" spc="-10" dirty="0">
                <a:latin typeface="Lato"/>
                <a:cs typeface="Lato"/>
              </a:rPr>
              <a:t>Level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4</a:t>
            </a:r>
            <a:r>
              <a:rPr sz="1300" b="1" spc="-65" dirty="0">
                <a:latin typeface="Lato"/>
                <a:cs typeface="Lato"/>
              </a:rPr>
              <a:t> </a:t>
            </a:r>
            <a:r>
              <a:rPr sz="1300" b="1" spc="-20" dirty="0">
                <a:latin typeface="Lato"/>
                <a:cs typeface="Lato"/>
              </a:rPr>
              <a:t>-</a:t>
            </a:r>
            <a:r>
              <a:rPr sz="1300" b="1" spc="-65" dirty="0">
                <a:latin typeface="Lato"/>
                <a:cs typeface="Lato"/>
              </a:rPr>
              <a:t> </a:t>
            </a:r>
            <a:r>
              <a:rPr sz="1300" b="1" spc="15" dirty="0">
                <a:latin typeface="Lato"/>
                <a:cs typeface="Lato"/>
              </a:rPr>
              <a:t>Iqra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spc="-5" dirty="0">
                <a:latin typeface="Lato"/>
                <a:cs typeface="Lato"/>
              </a:rPr>
              <a:t>Book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4</a:t>
            </a:r>
            <a:endParaRPr sz="1300" dirty="0">
              <a:latin typeface="Lato"/>
              <a:cs typeface="Lato"/>
            </a:endParaRPr>
          </a:p>
          <a:p>
            <a:pPr marL="85725" algn="just">
              <a:lnSpc>
                <a:spcPct val="100000"/>
              </a:lnSpc>
              <a:spcBef>
                <a:spcPts val="240"/>
              </a:spcBef>
            </a:pPr>
            <a:r>
              <a:rPr sz="1300" b="1" spc="-10" dirty="0">
                <a:latin typeface="Lato"/>
                <a:cs typeface="Lato"/>
              </a:rPr>
              <a:t>Level</a:t>
            </a:r>
            <a:r>
              <a:rPr sz="1300" b="1" spc="-7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5</a:t>
            </a:r>
            <a:r>
              <a:rPr sz="1300" b="1" spc="-65" dirty="0">
                <a:latin typeface="Lato"/>
                <a:cs typeface="Lato"/>
              </a:rPr>
              <a:t> </a:t>
            </a:r>
            <a:r>
              <a:rPr sz="1300" b="1" spc="-20" dirty="0">
                <a:latin typeface="Lato"/>
                <a:cs typeface="Lato"/>
              </a:rPr>
              <a:t>-</a:t>
            </a:r>
            <a:r>
              <a:rPr sz="1300" b="1" spc="-65" dirty="0">
                <a:latin typeface="Lato"/>
                <a:cs typeface="Lato"/>
              </a:rPr>
              <a:t> </a:t>
            </a:r>
            <a:r>
              <a:rPr sz="1300" b="1" spc="15" dirty="0">
                <a:latin typeface="Lato"/>
                <a:cs typeface="Lato"/>
              </a:rPr>
              <a:t>Iqra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spc="-10" dirty="0">
                <a:latin typeface="Lato"/>
                <a:cs typeface="Lato"/>
              </a:rPr>
              <a:t>Books</a:t>
            </a:r>
            <a:r>
              <a:rPr sz="1300" b="1" spc="-70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5</a:t>
            </a:r>
            <a:r>
              <a:rPr sz="1300" b="1" spc="-6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+</a:t>
            </a:r>
            <a:r>
              <a:rPr sz="1300" b="1" spc="-65" dirty="0">
                <a:latin typeface="Lato"/>
                <a:cs typeface="Lato"/>
              </a:rPr>
              <a:t> </a:t>
            </a:r>
            <a:r>
              <a:rPr sz="1300" b="1" dirty="0">
                <a:latin typeface="Lato"/>
                <a:cs typeface="Lato"/>
              </a:rPr>
              <a:t>6</a:t>
            </a:r>
            <a:endParaRPr sz="1300" dirty="0">
              <a:latin typeface="Lato"/>
              <a:cs typeface="Lato"/>
            </a:endParaRPr>
          </a:p>
          <a:p>
            <a:pPr marL="85725" algn="just">
              <a:lnSpc>
                <a:spcPct val="100000"/>
              </a:lnSpc>
              <a:spcBef>
                <a:spcPts val="240"/>
              </a:spcBef>
            </a:pPr>
            <a:r>
              <a:rPr sz="1300" b="1" spc="-10" dirty="0">
                <a:latin typeface="Lato"/>
                <a:cs typeface="Lato"/>
              </a:rPr>
              <a:t>Level </a:t>
            </a:r>
            <a:r>
              <a:rPr sz="1300" b="1" dirty="0">
                <a:latin typeface="Lato"/>
                <a:cs typeface="Lato"/>
              </a:rPr>
              <a:t>6 </a:t>
            </a:r>
            <a:r>
              <a:rPr sz="1300" b="1" spc="-20" dirty="0">
                <a:latin typeface="Lato"/>
                <a:cs typeface="Lato"/>
              </a:rPr>
              <a:t>- </a:t>
            </a:r>
            <a:r>
              <a:rPr sz="1300" b="1" spc="-10" dirty="0">
                <a:latin typeface="Lato"/>
                <a:cs typeface="Lato"/>
              </a:rPr>
              <a:t>Lessons </a:t>
            </a:r>
            <a:r>
              <a:rPr sz="1300" b="1" spc="10" dirty="0">
                <a:latin typeface="Lato"/>
                <a:cs typeface="Lato"/>
              </a:rPr>
              <a:t>in </a:t>
            </a:r>
            <a:r>
              <a:rPr sz="1300" b="1" spc="-25" dirty="0">
                <a:latin typeface="Lato"/>
                <a:cs typeface="Lato"/>
              </a:rPr>
              <a:t>Tajweed </a:t>
            </a:r>
            <a:r>
              <a:rPr sz="1300" b="1" dirty="0">
                <a:latin typeface="Lato"/>
                <a:cs typeface="Lato"/>
              </a:rPr>
              <a:t>+ </a:t>
            </a:r>
            <a:r>
              <a:rPr sz="1300" b="1" spc="5" dirty="0">
                <a:latin typeface="Lato"/>
                <a:cs typeface="Lato"/>
              </a:rPr>
              <a:t>Quran </a:t>
            </a:r>
            <a:r>
              <a:rPr sz="1300" b="1" dirty="0">
                <a:latin typeface="Lato"/>
                <a:cs typeface="Lato"/>
              </a:rPr>
              <a:t>Study </a:t>
            </a:r>
            <a:r>
              <a:rPr sz="1300" b="1" spc="-10" dirty="0">
                <a:latin typeface="Lato"/>
                <a:cs typeface="Lato"/>
              </a:rPr>
              <a:t>Levels</a:t>
            </a:r>
            <a:r>
              <a:rPr sz="1300" b="1" spc="-155" dirty="0">
                <a:latin typeface="Lato"/>
                <a:cs typeface="Lato"/>
              </a:rPr>
              <a:t> </a:t>
            </a:r>
            <a:r>
              <a:rPr sz="1300" b="1" spc="-10" dirty="0">
                <a:latin typeface="Lato"/>
                <a:cs typeface="Lato"/>
              </a:rPr>
              <a:t>7-9</a:t>
            </a:r>
            <a:endParaRPr sz="1300" dirty="0">
              <a:latin typeface="Lato"/>
              <a:cs typeface="La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9" name="object 9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0049" y="3606996"/>
            <a:ext cx="5795645" cy="2133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b="1" dirty="0">
                <a:latin typeface="Lato"/>
                <a:cs typeface="Lato"/>
              </a:rPr>
              <a:t>The</a:t>
            </a:r>
            <a:r>
              <a:rPr sz="1400" b="1" spc="-65" dirty="0">
                <a:latin typeface="Lato"/>
                <a:cs typeface="Lato"/>
              </a:rPr>
              <a:t> </a:t>
            </a:r>
            <a:r>
              <a:rPr sz="1400" b="1" spc="5" dirty="0">
                <a:latin typeface="Lato"/>
                <a:cs typeface="Lato"/>
              </a:rPr>
              <a:t>Quran</a:t>
            </a:r>
            <a:r>
              <a:rPr sz="1400" b="1" spc="-70" dirty="0">
                <a:latin typeface="Lato"/>
                <a:cs typeface="Lato"/>
              </a:rPr>
              <a:t> </a:t>
            </a:r>
            <a:r>
              <a:rPr sz="1400" b="1" spc="10" dirty="0">
                <a:latin typeface="Lato"/>
                <a:cs typeface="Lato"/>
              </a:rPr>
              <a:t>Curriculum</a:t>
            </a:r>
            <a:r>
              <a:rPr sz="1400" b="1" spc="-65" dirty="0">
                <a:latin typeface="Lato"/>
                <a:cs typeface="Lato"/>
              </a:rPr>
              <a:t> </a:t>
            </a:r>
            <a:r>
              <a:rPr sz="1400" b="1" spc="10" dirty="0">
                <a:latin typeface="Lato"/>
                <a:cs typeface="Lato"/>
              </a:rPr>
              <a:t>is</a:t>
            </a:r>
            <a:r>
              <a:rPr sz="1400" b="1" spc="-60" dirty="0">
                <a:latin typeface="Lato"/>
                <a:cs typeface="Lato"/>
              </a:rPr>
              <a:t> </a:t>
            </a:r>
            <a:r>
              <a:rPr sz="1400" b="1" spc="5" dirty="0">
                <a:latin typeface="Lato"/>
                <a:cs typeface="Lato"/>
              </a:rPr>
              <a:t>highly</a:t>
            </a:r>
            <a:r>
              <a:rPr sz="1400" b="1" spc="-70" dirty="0">
                <a:latin typeface="Lato"/>
                <a:cs typeface="Lato"/>
              </a:rPr>
              <a:t> </a:t>
            </a:r>
            <a:r>
              <a:rPr sz="1400" b="1" dirty="0">
                <a:latin typeface="Lato"/>
                <a:cs typeface="Lato"/>
              </a:rPr>
              <a:t>comprehensive</a:t>
            </a:r>
            <a:r>
              <a:rPr sz="1400" b="1" spc="-70" dirty="0">
                <a:latin typeface="Lato"/>
                <a:cs typeface="Lato"/>
              </a:rPr>
              <a:t> </a:t>
            </a:r>
            <a:r>
              <a:rPr sz="1400" b="1" spc="5" dirty="0">
                <a:latin typeface="Lato"/>
                <a:cs typeface="Lato"/>
              </a:rPr>
              <a:t>as</a:t>
            </a:r>
            <a:r>
              <a:rPr sz="1400" b="1" spc="-70" dirty="0">
                <a:latin typeface="Lato"/>
                <a:cs typeface="Lato"/>
              </a:rPr>
              <a:t> </a:t>
            </a:r>
            <a:r>
              <a:rPr sz="1400" b="1" dirty="0">
                <a:latin typeface="Lato"/>
                <a:cs typeface="Lato"/>
              </a:rPr>
              <a:t>every</a:t>
            </a:r>
            <a:r>
              <a:rPr sz="1400" b="1" spc="-65" dirty="0">
                <a:latin typeface="Lato"/>
                <a:cs typeface="Lato"/>
              </a:rPr>
              <a:t> </a:t>
            </a:r>
            <a:r>
              <a:rPr sz="1400" b="1" dirty="0">
                <a:latin typeface="Lato"/>
                <a:cs typeface="Lato"/>
              </a:rPr>
              <a:t>textbook</a:t>
            </a:r>
            <a:r>
              <a:rPr sz="1400" b="1" spc="210" dirty="0">
                <a:latin typeface="Lato"/>
                <a:cs typeface="Lato"/>
              </a:rPr>
              <a:t> </a:t>
            </a:r>
            <a:r>
              <a:rPr sz="1400" b="1" spc="-5" dirty="0">
                <a:latin typeface="Lato"/>
                <a:cs typeface="Lato"/>
              </a:rPr>
              <a:t>covers:</a:t>
            </a:r>
            <a:endParaRPr sz="1400">
              <a:latin typeface="Lato"/>
              <a:cs typeface="La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4324" y="3521268"/>
            <a:ext cx="7142480" cy="1161728"/>
          </a:xfrm>
          <a:prstGeom prst="rect">
            <a:avLst/>
          </a:prstGeom>
          <a:solidFill>
            <a:srgbClr val="F4CCCC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n-CA" sz="1950" dirty="0">
                <a:highlight>
                  <a:srgbClr val="FFFF00"/>
                </a:highlight>
                <a:latin typeface="Lato" panose="020B0604020202020204" charset="0"/>
                <a:cs typeface="Times New Roman"/>
              </a:rPr>
              <a:t>Quran Curriculum is highly comprehensive as it includes:</a:t>
            </a:r>
            <a:endParaRPr sz="1950" dirty="0">
              <a:highlight>
                <a:srgbClr val="FFFF00"/>
              </a:highlight>
              <a:latin typeface="Lato" panose="020B0604020202020204" charset="0"/>
              <a:cs typeface="Times New Roman"/>
            </a:endParaRPr>
          </a:p>
          <a:p>
            <a:pPr marL="542925" indent="-369570">
              <a:lnSpc>
                <a:spcPts val="1664"/>
              </a:lnSpc>
              <a:buAutoNum type="arabicPeriod"/>
              <a:tabLst>
                <a:tab pos="542290" algn="l"/>
                <a:tab pos="542925" algn="l"/>
              </a:tabLst>
            </a:pPr>
            <a:r>
              <a:rPr sz="1400" spc="-20" dirty="0">
                <a:latin typeface="Lato"/>
                <a:cs typeface="Lato"/>
              </a:rPr>
              <a:t>How</a:t>
            </a:r>
            <a:r>
              <a:rPr sz="1400" spc="-90" dirty="0">
                <a:latin typeface="Lato"/>
                <a:cs typeface="Lato"/>
              </a:rPr>
              <a:t> </a:t>
            </a:r>
            <a:r>
              <a:rPr sz="1400" dirty="0">
                <a:latin typeface="Lato"/>
                <a:cs typeface="Lato"/>
              </a:rPr>
              <a:t>to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spc="15" dirty="0">
                <a:latin typeface="Lato"/>
                <a:cs typeface="Lato"/>
              </a:rPr>
              <a:t>read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spc="5" dirty="0">
                <a:latin typeface="Lato"/>
                <a:cs typeface="Lato"/>
              </a:rPr>
              <a:t>Arabic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spc="-5" dirty="0">
                <a:latin typeface="Lato"/>
                <a:cs typeface="Lato"/>
              </a:rPr>
              <a:t>(covers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dirty="0">
                <a:latin typeface="Lato"/>
                <a:cs typeface="Lato"/>
              </a:rPr>
              <a:t>basics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dirty="0">
                <a:latin typeface="Lato"/>
                <a:cs typeface="Lato"/>
              </a:rPr>
              <a:t>to</a:t>
            </a:r>
            <a:r>
              <a:rPr sz="1400" spc="-90" dirty="0">
                <a:latin typeface="Lato"/>
                <a:cs typeface="Lato"/>
              </a:rPr>
              <a:t> </a:t>
            </a:r>
            <a:r>
              <a:rPr sz="1400" spc="5" dirty="0">
                <a:latin typeface="Lato"/>
                <a:cs typeface="Lato"/>
              </a:rPr>
              <a:t>more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spc="-5" dirty="0">
                <a:latin typeface="Lato"/>
                <a:cs typeface="Lato"/>
              </a:rPr>
              <a:t>extensive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spc="-5" dirty="0">
                <a:latin typeface="Lato"/>
                <a:cs typeface="Lato"/>
              </a:rPr>
              <a:t>content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dirty="0">
                <a:latin typeface="Lato"/>
                <a:cs typeface="Lato"/>
              </a:rPr>
              <a:t>including</a:t>
            </a:r>
            <a:r>
              <a:rPr sz="1400" spc="-85" dirty="0">
                <a:latin typeface="Lato"/>
                <a:cs typeface="Lato"/>
              </a:rPr>
              <a:t> </a:t>
            </a:r>
            <a:r>
              <a:rPr sz="1400" spc="-20" dirty="0">
                <a:latin typeface="Lato"/>
                <a:cs typeface="Lato"/>
              </a:rPr>
              <a:t>Tajweed)</a:t>
            </a:r>
            <a:endParaRPr sz="1400" dirty="0">
              <a:latin typeface="Lato"/>
              <a:cs typeface="Lato"/>
            </a:endParaRPr>
          </a:p>
          <a:p>
            <a:pPr marL="542925" indent="-369570">
              <a:lnSpc>
                <a:spcPts val="1650"/>
              </a:lnSpc>
              <a:buAutoNum type="arabicPeriod"/>
              <a:tabLst>
                <a:tab pos="542290" algn="l"/>
                <a:tab pos="542925" algn="l"/>
              </a:tabLst>
            </a:pPr>
            <a:r>
              <a:rPr sz="1400" spc="5" dirty="0">
                <a:latin typeface="Lato"/>
                <a:cs typeface="Lato"/>
              </a:rPr>
              <a:t>Quran </a:t>
            </a:r>
            <a:r>
              <a:rPr sz="1400" dirty="0">
                <a:latin typeface="Lato"/>
                <a:cs typeface="Lato"/>
              </a:rPr>
              <a:t>study</a:t>
            </a:r>
            <a:r>
              <a:rPr sz="1400" spc="-190" dirty="0">
                <a:latin typeface="Lato"/>
                <a:cs typeface="Lato"/>
              </a:rPr>
              <a:t> </a:t>
            </a:r>
            <a:r>
              <a:rPr sz="1400" dirty="0">
                <a:latin typeface="Lato"/>
                <a:cs typeface="Lato"/>
              </a:rPr>
              <a:t>section</a:t>
            </a:r>
          </a:p>
          <a:p>
            <a:pPr marL="542925" indent="-369570">
              <a:lnSpc>
                <a:spcPts val="1650"/>
              </a:lnSpc>
              <a:buAutoNum type="arabicPeriod"/>
              <a:tabLst>
                <a:tab pos="542290" algn="l"/>
                <a:tab pos="542925" algn="l"/>
              </a:tabLst>
            </a:pPr>
            <a:r>
              <a:rPr sz="1400" spc="-20" dirty="0">
                <a:latin typeface="Lato"/>
                <a:cs typeface="Lato"/>
              </a:rPr>
              <a:t>Tafsir of</a:t>
            </a:r>
            <a:r>
              <a:rPr sz="1400" spc="-165" dirty="0">
                <a:latin typeface="Lato"/>
                <a:cs typeface="Lato"/>
              </a:rPr>
              <a:t> </a:t>
            </a:r>
            <a:r>
              <a:rPr sz="1400" dirty="0">
                <a:latin typeface="Lato"/>
                <a:cs typeface="Lato"/>
              </a:rPr>
              <a:t>Surahs</a:t>
            </a:r>
          </a:p>
          <a:p>
            <a:pPr marL="542925" indent="-369570">
              <a:lnSpc>
                <a:spcPts val="1664"/>
              </a:lnSpc>
              <a:buAutoNum type="arabicPeriod"/>
              <a:tabLst>
                <a:tab pos="542290" algn="l"/>
                <a:tab pos="542925" algn="l"/>
              </a:tabLst>
            </a:pPr>
            <a:r>
              <a:rPr sz="1400" dirty="0">
                <a:latin typeface="Lato"/>
                <a:cs typeface="Lato"/>
              </a:rPr>
              <a:t>Duas</a:t>
            </a:r>
          </a:p>
        </p:txBody>
      </p:sp>
      <p:sp>
        <p:nvSpPr>
          <p:cNvPr id="14" name="object 14"/>
          <p:cNvSpPr/>
          <p:nvPr/>
        </p:nvSpPr>
        <p:spPr>
          <a:xfrm>
            <a:off x="4610715" y="1215997"/>
            <a:ext cx="2844269" cy="2007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81" cy="51434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3072" y="1901942"/>
            <a:ext cx="2004695" cy="13093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0400"/>
              </a:lnSpc>
              <a:spcBef>
                <a:spcPts val="85"/>
              </a:spcBef>
            </a:pPr>
            <a:r>
              <a:rPr sz="2800" spc="140" dirty="0">
                <a:solidFill>
                  <a:srgbClr val="000000"/>
                </a:solidFill>
                <a:latin typeface="Trebuchet MS"/>
                <a:cs typeface="Trebuchet MS"/>
              </a:rPr>
              <a:t>What </a:t>
            </a:r>
            <a:r>
              <a:rPr sz="2800" spc="25" dirty="0">
                <a:solidFill>
                  <a:srgbClr val="000000"/>
                </a:solidFill>
                <a:latin typeface="Trebuchet MS"/>
                <a:cs typeface="Trebuchet MS"/>
              </a:rPr>
              <a:t>is  </a:t>
            </a:r>
            <a:r>
              <a:rPr sz="2800" spc="145" dirty="0">
                <a:solidFill>
                  <a:srgbClr val="000000"/>
                </a:solidFill>
                <a:latin typeface="Trebuchet MS"/>
                <a:cs typeface="Trebuchet MS"/>
              </a:rPr>
              <a:t>Google  </a:t>
            </a:r>
            <a:r>
              <a:rPr sz="2800" spc="105" dirty="0">
                <a:solidFill>
                  <a:srgbClr val="000000"/>
                </a:solidFill>
                <a:latin typeface="Trebuchet MS"/>
                <a:cs typeface="Trebuchet MS"/>
              </a:rPr>
              <a:t>Class</a:t>
            </a:r>
            <a:r>
              <a:rPr sz="2800" spc="75" dirty="0">
                <a:solidFill>
                  <a:srgbClr val="000000"/>
                </a:solidFill>
                <a:latin typeface="Trebuchet MS"/>
                <a:cs typeface="Trebuchet MS"/>
              </a:rPr>
              <a:t>r</a:t>
            </a:r>
            <a:r>
              <a:rPr sz="2800" spc="120" dirty="0">
                <a:solidFill>
                  <a:srgbClr val="000000"/>
                </a:solidFill>
                <a:latin typeface="Trebuchet MS"/>
                <a:cs typeface="Trebuchet MS"/>
              </a:rPr>
              <a:t>oo</a:t>
            </a:r>
            <a:r>
              <a:rPr sz="2800" spc="155" dirty="0">
                <a:solidFill>
                  <a:srgbClr val="000000"/>
                </a:solidFill>
                <a:latin typeface="Trebuchet MS"/>
                <a:cs typeface="Trebuchet MS"/>
              </a:rPr>
              <a:t>m</a:t>
            </a:r>
            <a:r>
              <a:rPr sz="2800" spc="130" dirty="0">
                <a:solidFill>
                  <a:srgbClr val="000000"/>
                </a:solidFill>
                <a:latin typeface="Trebuchet MS"/>
                <a:cs typeface="Trebuchet MS"/>
              </a:rPr>
              <a:t>?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1190" y="0"/>
            <a:ext cx="9144000" cy="5143500"/>
            <a:chOff x="-1190" y="0"/>
            <a:chExt cx="9144000" cy="5143500"/>
          </a:xfrm>
        </p:grpSpPr>
        <p:sp>
          <p:nvSpPr>
            <p:cNvPr id="5" name="object 5"/>
            <p:cNvSpPr/>
            <p:nvPr/>
          </p:nvSpPr>
          <p:spPr>
            <a:xfrm>
              <a:off x="3490717" y="1371597"/>
              <a:ext cx="0" cy="2400300"/>
            </a:xfrm>
            <a:custGeom>
              <a:avLst/>
              <a:gdLst/>
              <a:ahLst/>
              <a:cxnLst/>
              <a:rect l="l" t="t" r="r" b="b"/>
              <a:pathLst>
                <a:path h="2400300">
                  <a:moveTo>
                    <a:pt x="0" y="0"/>
                  </a:moveTo>
                  <a:lnTo>
                    <a:pt x="0" y="2400295"/>
                  </a:lnTo>
                </a:path>
              </a:pathLst>
            </a:custGeom>
            <a:ln w="19049">
              <a:solidFill>
                <a:srgbClr val="4BB8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54387" y="4671048"/>
              <a:ext cx="745298" cy="47244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1181" y="0"/>
              <a:ext cx="9144000" cy="5142865"/>
            </a:xfrm>
            <a:custGeom>
              <a:avLst/>
              <a:gdLst/>
              <a:ahLst/>
              <a:cxnLst/>
              <a:rect l="l" t="t" r="r" b="b"/>
              <a:pathLst>
                <a:path w="9144000" h="5142865">
                  <a:moveTo>
                    <a:pt x="9143962" y="352425"/>
                  </a:moveTo>
                  <a:lnTo>
                    <a:pt x="8781936" y="352425"/>
                  </a:lnTo>
                  <a:lnTo>
                    <a:pt x="8781936" y="4785118"/>
                  </a:lnTo>
                  <a:lnTo>
                    <a:pt x="9143962" y="4785118"/>
                  </a:lnTo>
                  <a:lnTo>
                    <a:pt x="9143962" y="352425"/>
                  </a:lnTo>
                  <a:close/>
                </a:path>
                <a:path w="9144000" h="5142865">
                  <a:moveTo>
                    <a:pt x="9143962" y="0"/>
                  </a:moveTo>
                  <a:lnTo>
                    <a:pt x="0" y="0"/>
                  </a:lnTo>
                  <a:lnTo>
                    <a:pt x="0" y="351802"/>
                  </a:lnTo>
                  <a:lnTo>
                    <a:pt x="0" y="4785372"/>
                  </a:lnTo>
                  <a:lnTo>
                    <a:pt x="0" y="5142242"/>
                  </a:lnTo>
                  <a:lnTo>
                    <a:pt x="9143962" y="5142242"/>
                  </a:lnTo>
                  <a:lnTo>
                    <a:pt x="9143962" y="4785372"/>
                  </a:lnTo>
                  <a:lnTo>
                    <a:pt x="357263" y="4785372"/>
                  </a:lnTo>
                  <a:lnTo>
                    <a:pt x="357263" y="351802"/>
                  </a:lnTo>
                  <a:lnTo>
                    <a:pt x="9143962" y="351802"/>
                  </a:lnTo>
                  <a:lnTo>
                    <a:pt x="9143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785862" y="1846309"/>
            <a:ext cx="3239770" cy="152400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800" b="1" spc="25" dirty="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sz="1800" b="1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Lato"/>
                <a:cs typeface="Lato"/>
              </a:rPr>
              <a:t>way</a:t>
            </a:r>
            <a:r>
              <a:rPr sz="1800" b="1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sz="1800" b="1" spc="-9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ato"/>
                <a:cs typeface="Lato"/>
              </a:rPr>
              <a:t>get</a:t>
            </a:r>
            <a:r>
              <a:rPr sz="1800" b="1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30" dirty="0">
                <a:solidFill>
                  <a:srgbClr val="FFFFFF"/>
                </a:solidFill>
                <a:latin typeface="Lato"/>
                <a:cs typeface="Lato"/>
              </a:rPr>
              <a:t>all</a:t>
            </a:r>
            <a:r>
              <a:rPr sz="1800" b="1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Lato"/>
                <a:cs typeface="Lato"/>
              </a:rPr>
              <a:t>of</a:t>
            </a:r>
            <a:endParaRPr sz="1800">
              <a:latin typeface="Lato"/>
              <a:cs typeface="Lato"/>
            </a:endParaRPr>
          </a:p>
          <a:p>
            <a:pPr marL="12700" marR="5080">
              <a:lnSpc>
                <a:spcPct val="135400"/>
              </a:lnSpc>
              <a:spcBef>
                <a:spcPts val="50"/>
              </a:spcBef>
            </a:pP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your students </a:t>
            </a:r>
            <a:r>
              <a:rPr sz="1800" b="1" spc="15" dirty="0">
                <a:solidFill>
                  <a:srgbClr val="FFFFFF"/>
                </a:solidFill>
                <a:latin typeface="Lato"/>
                <a:cs typeface="Lato"/>
              </a:rPr>
              <a:t>in </a:t>
            </a:r>
            <a:r>
              <a:rPr sz="1800" b="1" spc="-5" dirty="0">
                <a:solidFill>
                  <a:srgbClr val="FFFFFF"/>
                </a:solidFill>
                <a:latin typeface="Lato"/>
                <a:cs typeface="Lato"/>
              </a:rPr>
              <a:t>one </a:t>
            </a: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place and  allows</a:t>
            </a:r>
            <a:r>
              <a:rPr sz="1800" b="1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Lato"/>
                <a:cs typeface="Lato"/>
              </a:rPr>
              <a:t>you</a:t>
            </a:r>
            <a:r>
              <a:rPr sz="1800" b="1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10" dirty="0">
                <a:solidFill>
                  <a:srgbClr val="FFFFFF"/>
                </a:solidFill>
                <a:latin typeface="Lato"/>
                <a:cs typeface="Lato"/>
              </a:rPr>
              <a:t>easily</a:t>
            </a:r>
            <a:r>
              <a:rPr sz="1800" b="1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ato"/>
                <a:cs typeface="Lato"/>
              </a:rPr>
              <a:t>assign</a:t>
            </a:r>
            <a:r>
              <a:rPr sz="1800" b="1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15" dirty="0">
                <a:solidFill>
                  <a:srgbClr val="FFFFFF"/>
                </a:solidFill>
                <a:latin typeface="Lato"/>
                <a:cs typeface="Lato"/>
              </a:rPr>
              <a:t>work  </a:t>
            </a:r>
            <a:r>
              <a:rPr sz="1800" b="1" spc="10" dirty="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sz="1800" b="1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sz="1800" b="1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students</a:t>
            </a:r>
            <a:r>
              <a:rPr sz="1800" b="1" spc="-9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Lato"/>
                <a:cs typeface="Lato"/>
              </a:rPr>
              <a:t>turn</a:t>
            </a:r>
            <a:r>
              <a:rPr sz="1800" b="1" spc="-9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Lato"/>
                <a:cs typeface="Lato"/>
              </a:rPr>
              <a:t>it</a:t>
            </a:r>
            <a:r>
              <a:rPr sz="1800" b="1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Lato"/>
                <a:cs typeface="Lato"/>
              </a:rPr>
              <a:t>in.</a:t>
            </a:r>
            <a:endParaRPr sz="1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02271"/>
            <a:ext cx="3028315" cy="3141345"/>
            <a:chOff x="0" y="2002271"/>
            <a:chExt cx="3028315" cy="3141345"/>
          </a:xfrm>
        </p:grpSpPr>
        <p:sp>
          <p:nvSpPr>
            <p:cNvPr id="3" name="object 3"/>
            <p:cNvSpPr/>
            <p:nvPr/>
          </p:nvSpPr>
          <p:spPr>
            <a:xfrm>
              <a:off x="0" y="2002271"/>
              <a:ext cx="3027743" cy="31412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169255"/>
              <a:ext cx="1141805" cy="177408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456737" y="1257297"/>
            <a:ext cx="2114395" cy="2114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99538" y="0"/>
            <a:ext cx="1202537" cy="8560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54387" y="4571998"/>
            <a:ext cx="745298" cy="571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9" name="object 9"/>
            <p:cNvSpPr/>
            <p:nvPr/>
          </p:nvSpPr>
          <p:spPr>
            <a:xfrm>
              <a:off x="7790234" y="0"/>
              <a:ext cx="590398" cy="9208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28334" y="0"/>
              <a:ext cx="514350" cy="857885"/>
            </a:xfrm>
            <a:custGeom>
              <a:avLst/>
              <a:gdLst/>
              <a:ahLst/>
              <a:cxnLst/>
              <a:rect l="l" t="t" r="r" b="b"/>
              <a:pathLst>
                <a:path w="514350" h="857885">
                  <a:moveTo>
                    <a:pt x="514198" y="857398"/>
                  </a:moveTo>
                  <a:lnTo>
                    <a:pt x="0" y="857398"/>
                  </a:lnTo>
                  <a:lnTo>
                    <a:pt x="0" y="0"/>
                  </a:lnTo>
                  <a:lnTo>
                    <a:pt x="514198" y="0"/>
                  </a:lnTo>
                  <a:lnTo>
                    <a:pt x="514198" y="857398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9143981" cy="514348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36864" y="1198532"/>
            <a:ext cx="18573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0" spc="-5" dirty="0">
                <a:solidFill>
                  <a:srgbClr val="EBEBEB"/>
                </a:solidFill>
                <a:latin typeface="TeXGyreAdventor"/>
                <a:cs typeface="TeXGyreAdventor"/>
              </a:rPr>
              <a:t>How do </a:t>
            </a:r>
            <a:r>
              <a:rPr sz="3000" b="0" dirty="0">
                <a:solidFill>
                  <a:srgbClr val="EBEBEB"/>
                </a:solidFill>
                <a:latin typeface="TeXGyreAdventor"/>
                <a:cs typeface="TeXGyreAdventor"/>
              </a:rPr>
              <a:t>I  </a:t>
            </a:r>
            <a:r>
              <a:rPr sz="3000" b="0" spc="-5" dirty="0">
                <a:solidFill>
                  <a:srgbClr val="EBEBEB"/>
                </a:solidFill>
                <a:latin typeface="TeXGyreAdventor"/>
                <a:cs typeface="TeXGyreAdventor"/>
              </a:rPr>
              <a:t>access</a:t>
            </a:r>
            <a:r>
              <a:rPr sz="3000" b="0" spc="-80" dirty="0">
                <a:solidFill>
                  <a:srgbClr val="EBEBEB"/>
                </a:solidFill>
                <a:latin typeface="TeXGyreAdventor"/>
                <a:cs typeface="TeXGyreAdventor"/>
              </a:rPr>
              <a:t> </a:t>
            </a:r>
            <a:r>
              <a:rPr sz="3000" b="0" spc="-10" dirty="0">
                <a:solidFill>
                  <a:srgbClr val="EBEBEB"/>
                </a:solidFill>
                <a:latin typeface="TeXGyreAdventor"/>
                <a:cs typeface="TeXGyreAdventor"/>
              </a:rPr>
              <a:t>it?</a:t>
            </a:r>
            <a:endParaRPr sz="3000">
              <a:latin typeface="TeXGyreAdventor"/>
              <a:cs typeface="TeXGyreAdvento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187" y="2477631"/>
            <a:ext cx="2477770" cy="119316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63195" indent="-151130">
              <a:lnSpc>
                <a:spcPct val="100000"/>
              </a:lnSpc>
              <a:spcBef>
                <a:spcPts val="620"/>
              </a:spcBef>
              <a:buClr>
                <a:srgbClr val="595959"/>
              </a:buClr>
              <a:buSzPct val="70588"/>
              <a:buFont typeface="Noto Sans Symbols"/>
              <a:buChar char="►"/>
              <a:tabLst>
                <a:tab pos="163830" algn="l"/>
              </a:tabLst>
            </a:pPr>
            <a:r>
              <a:rPr sz="1700" spc="-5" dirty="0">
                <a:solidFill>
                  <a:srgbClr val="FFFFFF"/>
                </a:solidFill>
                <a:latin typeface="Lato"/>
                <a:cs typeface="Lato"/>
              </a:rPr>
              <a:t>Goto</a:t>
            </a:r>
            <a:endParaRPr sz="1700">
              <a:latin typeface="Lato"/>
              <a:cs typeface="Lato"/>
            </a:endParaRPr>
          </a:p>
          <a:p>
            <a:pPr marL="126364">
              <a:lnSpc>
                <a:spcPct val="100000"/>
              </a:lnSpc>
              <a:spcBef>
                <a:spcPts val="430"/>
              </a:spcBef>
            </a:pPr>
            <a:r>
              <a:rPr sz="1400" u="heavy" spc="-15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Lato"/>
                <a:cs typeface="Lato"/>
                <a:hlinkClick r:id="rId9"/>
              </a:rPr>
              <a:t>https:</a:t>
            </a:r>
            <a:r>
              <a:rPr sz="1400" u="heavy" spc="-110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Lato"/>
                <a:cs typeface="Lato"/>
                <a:hlinkClick r:id="rId9"/>
              </a:rPr>
              <a:t>/</a:t>
            </a:r>
            <a:r>
              <a:rPr sz="1400" u="heavy" spc="-200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Lato"/>
                <a:cs typeface="Lato"/>
                <a:hlinkClick r:id="rId9"/>
              </a:rPr>
              <a:t>/</a:t>
            </a:r>
            <a:r>
              <a:rPr sz="1400" u="heavy" spc="-10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Lato"/>
                <a:cs typeface="Lato"/>
                <a:hlinkClick r:id="rId9"/>
              </a:rPr>
              <a:t>classroom.google.com/</a:t>
            </a:r>
            <a:endParaRPr sz="1400">
              <a:latin typeface="Lato"/>
              <a:cs typeface="Lato"/>
            </a:endParaRPr>
          </a:p>
          <a:p>
            <a:pPr marL="158750" indent="-127635">
              <a:lnSpc>
                <a:spcPct val="100000"/>
              </a:lnSpc>
              <a:spcBef>
                <a:spcPts val="470"/>
              </a:spcBef>
              <a:buClr>
                <a:srgbClr val="595959"/>
              </a:buClr>
              <a:buSzPct val="66666"/>
              <a:buFont typeface="Noto Sans Symbols"/>
              <a:buChar char="►"/>
              <a:tabLst>
                <a:tab pos="159385" algn="l"/>
              </a:tabLst>
            </a:pPr>
            <a:r>
              <a:rPr sz="1500" spc="15" dirty="0">
                <a:solidFill>
                  <a:srgbClr val="FFFFFF"/>
                </a:solidFill>
                <a:latin typeface="Lato"/>
                <a:cs typeface="Lato"/>
              </a:rPr>
              <a:t>Click</a:t>
            </a:r>
            <a:r>
              <a:rPr sz="1500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Lato"/>
                <a:cs typeface="Lato"/>
              </a:rPr>
              <a:t>on</a:t>
            </a:r>
            <a:endParaRPr sz="1500">
              <a:latin typeface="Lato"/>
              <a:cs typeface="Lato"/>
            </a:endParaRPr>
          </a:p>
          <a:p>
            <a:pPr marL="126364">
              <a:lnSpc>
                <a:spcPct val="100000"/>
              </a:lnSpc>
              <a:spcBef>
                <a:spcPts val="450"/>
              </a:spcBef>
            </a:pPr>
            <a:r>
              <a:rPr sz="1500" b="1" spc="-10" dirty="0">
                <a:solidFill>
                  <a:srgbClr val="FFFFFF"/>
                </a:solidFill>
                <a:latin typeface="Lato"/>
                <a:cs typeface="Lato"/>
              </a:rPr>
              <a:t>GO </a:t>
            </a:r>
            <a:r>
              <a:rPr sz="1500" b="1" spc="-45" dirty="0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sz="1500" b="1" spc="-15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500" b="1" spc="-15" dirty="0">
                <a:solidFill>
                  <a:srgbClr val="FFFFFF"/>
                </a:solidFill>
                <a:latin typeface="Lato"/>
                <a:cs typeface="Lato"/>
              </a:rPr>
              <a:t>CLASSROOM</a:t>
            </a:r>
            <a:endParaRPr sz="1500">
              <a:latin typeface="Lato"/>
              <a:cs typeface="La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961069" y="0"/>
            <a:ext cx="6182995" cy="5143500"/>
            <a:chOff x="2961069" y="0"/>
            <a:chExt cx="6182995" cy="5143500"/>
          </a:xfrm>
        </p:grpSpPr>
        <p:sp>
          <p:nvSpPr>
            <p:cNvPr id="15" name="object 15"/>
            <p:cNvSpPr/>
            <p:nvPr/>
          </p:nvSpPr>
          <p:spPr>
            <a:xfrm>
              <a:off x="2961069" y="0"/>
              <a:ext cx="419734" cy="2782570"/>
            </a:xfrm>
            <a:custGeom>
              <a:avLst/>
              <a:gdLst/>
              <a:ahLst/>
              <a:cxnLst/>
              <a:rect l="l" t="t" r="r" b="b"/>
              <a:pathLst>
                <a:path w="419735" h="2782570">
                  <a:moveTo>
                    <a:pt x="341074" y="2782220"/>
                  </a:moveTo>
                  <a:lnTo>
                    <a:pt x="336174" y="2632845"/>
                  </a:lnTo>
                  <a:lnTo>
                    <a:pt x="332674" y="2556420"/>
                  </a:lnTo>
                  <a:lnTo>
                    <a:pt x="329174" y="2478300"/>
                  </a:lnTo>
                  <a:lnTo>
                    <a:pt x="325474" y="2399078"/>
                  </a:lnTo>
                  <a:lnTo>
                    <a:pt x="320699" y="2319378"/>
                  </a:lnTo>
                  <a:lnTo>
                    <a:pt x="315749" y="2238288"/>
                  </a:lnTo>
                  <a:lnTo>
                    <a:pt x="310749" y="2155796"/>
                  </a:lnTo>
                  <a:lnTo>
                    <a:pt x="305149" y="2072231"/>
                  </a:lnTo>
                  <a:lnTo>
                    <a:pt x="298324" y="1987919"/>
                  </a:lnTo>
                  <a:lnTo>
                    <a:pt x="291874" y="1902454"/>
                  </a:lnTo>
                  <a:lnTo>
                    <a:pt x="284424" y="1816227"/>
                  </a:lnTo>
                  <a:lnTo>
                    <a:pt x="276249" y="1729217"/>
                  </a:lnTo>
                  <a:lnTo>
                    <a:pt x="268099" y="1641922"/>
                  </a:lnTo>
                  <a:lnTo>
                    <a:pt x="258749" y="1553602"/>
                  </a:lnTo>
                  <a:lnTo>
                    <a:pt x="249349" y="1464160"/>
                  </a:lnTo>
                  <a:lnTo>
                    <a:pt x="239349" y="1375327"/>
                  </a:lnTo>
                  <a:lnTo>
                    <a:pt x="228324" y="1285458"/>
                  </a:lnTo>
                  <a:lnTo>
                    <a:pt x="216524" y="1194525"/>
                  </a:lnTo>
                  <a:lnTo>
                    <a:pt x="204799" y="1103586"/>
                  </a:lnTo>
                  <a:lnTo>
                    <a:pt x="191874" y="1012743"/>
                  </a:lnTo>
                  <a:lnTo>
                    <a:pt x="177799" y="920308"/>
                  </a:lnTo>
                  <a:lnTo>
                    <a:pt x="163874" y="829546"/>
                  </a:lnTo>
                  <a:lnTo>
                    <a:pt x="148674" y="737204"/>
                  </a:lnTo>
                  <a:lnTo>
                    <a:pt x="132874" y="644064"/>
                  </a:lnTo>
                  <a:lnTo>
                    <a:pt x="116674" y="552644"/>
                  </a:lnTo>
                  <a:lnTo>
                    <a:pt x="98849" y="460232"/>
                  </a:lnTo>
                  <a:lnTo>
                    <a:pt x="80349" y="367875"/>
                  </a:lnTo>
                  <a:lnTo>
                    <a:pt x="61924" y="275510"/>
                  </a:lnTo>
                  <a:lnTo>
                    <a:pt x="41724" y="183571"/>
                  </a:lnTo>
                  <a:lnTo>
                    <a:pt x="21099" y="91664"/>
                  </a:lnTo>
                  <a:lnTo>
                    <a:pt x="0" y="0"/>
                  </a:lnTo>
                  <a:lnTo>
                    <a:pt x="355474" y="0"/>
                  </a:lnTo>
                  <a:lnTo>
                    <a:pt x="364374" y="120895"/>
                  </a:lnTo>
                  <a:lnTo>
                    <a:pt x="367218" y="164363"/>
                  </a:lnTo>
                  <a:lnTo>
                    <a:pt x="370016" y="209343"/>
                  </a:lnTo>
                  <a:lnTo>
                    <a:pt x="372766" y="255760"/>
                  </a:lnTo>
                  <a:lnTo>
                    <a:pt x="375465" y="303541"/>
                  </a:lnTo>
                  <a:lnTo>
                    <a:pt x="378110" y="352611"/>
                  </a:lnTo>
                  <a:lnTo>
                    <a:pt x="380699" y="402897"/>
                  </a:lnTo>
                  <a:lnTo>
                    <a:pt x="383230" y="454326"/>
                  </a:lnTo>
                  <a:lnTo>
                    <a:pt x="385698" y="506823"/>
                  </a:lnTo>
                  <a:lnTo>
                    <a:pt x="388102" y="560315"/>
                  </a:lnTo>
                  <a:lnTo>
                    <a:pt x="390440" y="614727"/>
                  </a:lnTo>
                  <a:lnTo>
                    <a:pt x="392707" y="669986"/>
                  </a:lnTo>
                  <a:lnTo>
                    <a:pt x="394903" y="726019"/>
                  </a:lnTo>
                  <a:lnTo>
                    <a:pt x="397024" y="782751"/>
                  </a:lnTo>
                  <a:lnTo>
                    <a:pt x="399067" y="840108"/>
                  </a:lnTo>
                  <a:lnTo>
                    <a:pt x="401030" y="898017"/>
                  </a:lnTo>
                  <a:lnTo>
                    <a:pt x="402910" y="956405"/>
                  </a:lnTo>
                  <a:lnTo>
                    <a:pt x="404704" y="1015196"/>
                  </a:lnTo>
                  <a:lnTo>
                    <a:pt x="406411" y="1074318"/>
                  </a:lnTo>
                  <a:lnTo>
                    <a:pt x="408026" y="1133697"/>
                  </a:lnTo>
                  <a:lnTo>
                    <a:pt x="409548" y="1193258"/>
                  </a:lnTo>
                  <a:lnTo>
                    <a:pt x="410974" y="1252928"/>
                  </a:lnTo>
                  <a:lnTo>
                    <a:pt x="412301" y="1312634"/>
                  </a:lnTo>
                  <a:lnTo>
                    <a:pt x="413526" y="1372301"/>
                  </a:lnTo>
                  <a:lnTo>
                    <a:pt x="414648" y="1431856"/>
                  </a:lnTo>
                  <a:lnTo>
                    <a:pt x="415662" y="1491224"/>
                  </a:lnTo>
                  <a:lnTo>
                    <a:pt x="416567" y="1550333"/>
                  </a:lnTo>
                  <a:lnTo>
                    <a:pt x="417360" y="1609107"/>
                  </a:lnTo>
                  <a:lnTo>
                    <a:pt x="418039" y="1667475"/>
                  </a:lnTo>
                  <a:lnTo>
                    <a:pt x="418599" y="1725360"/>
                  </a:lnTo>
                  <a:lnTo>
                    <a:pt x="419040" y="1782691"/>
                  </a:lnTo>
                  <a:lnTo>
                    <a:pt x="419358" y="1839393"/>
                  </a:lnTo>
                  <a:lnTo>
                    <a:pt x="419551" y="1895392"/>
                  </a:lnTo>
                  <a:lnTo>
                    <a:pt x="419615" y="1950614"/>
                  </a:lnTo>
                  <a:lnTo>
                    <a:pt x="419549" y="2004986"/>
                  </a:lnTo>
                  <a:lnTo>
                    <a:pt x="419350" y="2058434"/>
                  </a:lnTo>
                  <a:lnTo>
                    <a:pt x="419014" y="2110884"/>
                  </a:lnTo>
                  <a:lnTo>
                    <a:pt x="418540" y="2162262"/>
                  </a:lnTo>
                  <a:lnTo>
                    <a:pt x="417924" y="2212495"/>
                  </a:lnTo>
                  <a:lnTo>
                    <a:pt x="417164" y="2261508"/>
                  </a:lnTo>
                  <a:lnTo>
                    <a:pt x="416258" y="2309229"/>
                  </a:lnTo>
                  <a:lnTo>
                    <a:pt x="415202" y="2355582"/>
                  </a:lnTo>
                  <a:lnTo>
                    <a:pt x="413995" y="2400494"/>
                  </a:lnTo>
                  <a:lnTo>
                    <a:pt x="412632" y="2443892"/>
                  </a:lnTo>
                  <a:lnTo>
                    <a:pt x="411113" y="2485702"/>
                  </a:lnTo>
                  <a:lnTo>
                    <a:pt x="409433" y="2525850"/>
                  </a:lnTo>
                  <a:lnTo>
                    <a:pt x="407591" y="2564261"/>
                  </a:lnTo>
                  <a:lnTo>
                    <a:pt x="403408" y="2635582"/>
                  </a:lnTo>
                  <a:lnTo>
                    <a:pt x="398543" y="2699073"/>
                  </a:lnTo>
                  <a:lnTo>
                    <a:pt x="392974" y="2754145"/>
                  </a:lnTo>
                  <a:lnTo>
                    <a:pt x="379992" y="2761140"/>
                  </a:lnTo>
                  <a:lnTo>
                    <a:pt x="354056" y="2775224"/>
                  </a:lnTo>
                  <a:lnTo>
                    <a:pt x="341074" y="278222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20968" y="0"/>
              <a:ext cx="6023610" cy="5143500"/>
            </a:xfrm>
            <a:custGeom>
              <a:avLst/>
              <a:gdLst/>
              <a:ahLst/>
              <a:cxnLst/>
              <a:rect l="l" t="t" r="r" b="b"/>
              <a:pathLst>
                <a:path w="6023609" h="5143500">
                  <a:moveTo>
                    <a:pt x="6023012" y="5143489"/>
                  </a:moveTo>
                  <a:lnTo>
                    <a:pt x="0" y="5143489"/>
                  </a:lnTo>
                  <a:lnTo>
                    <a:pt x="4424" y="5113139"/>
                  </a:lnTo>
                  <a:lnTo>
                    <a:pt x="17399" y="5024165"/>
                  </a:lnTo>
                  <a:lnTo>
                    <a:pt x="26474" y="4959340"/>
                  </a:lnTo>
                  <a:lnTo>
                    <a:pt x="36074" y="4882190"/>
                  </a:lnTo>
                  <a:lnTo>
                    <a:pt x="47524" y="4790640"/>
                  </a:lnTo>
                  <a:lnTo>
                    <a:pt x="59649" y="4689315"/>
                  </a:lnTo>
                  <a:lnTo>
                    <a:pt x="72374" y="4575140"/>
                  </a:lnTo>
                  <a:lnTo>
                    <a:pt x="85849" y="4450666"/>
                  </a:lnTo>
                  <a:lnTo>
                    <a:pt x="99349" y="4315391"/>
                  </a:lnTo>
                  <a:lnTo>
                    <a:pt x="113099" y="4171366"/>
                  </a:lnTo>
                  <a:lnTo>
                    <a:pt x="125824" y="4016042"/>
                  </a:lnTo>
                  <a:lnTo>
                    <a:pt x="138049" y="3853492"/>
                  </a:lnTo>
                  <a:lnTo>
                    <a:pt x="149149" y="3681717"/>
                  </a:lnTo>
                  <a:lnTo>
                    <a:pt x="159724" y="3502718"/>
                  </a:lnTo>
                  <a:lnTo>
                    <a:pt x="169699" y="3316018"/>
                  </a:lnTo>
                  <a:lnTo>
                    <a:pt x="173224" y="3220343"/>
                  </a:lnTo>
                  <a:lnTo>
                    <a:pt x="177124" y="3122618"/>
                  </a:lnTo>
                  <a:lnTo>
                    <a:pt x="180799" y="3023344"/>
                  </a:lnTo>
                  <a:lnTo>
                    <a:pt x="183174" y="2923569"/>
                  </a:lnTo>
                  <a:lnTo>
                    <a:pt x="185324" y="2821719"/>
                  </a:lnTo>
                  <a:lnTo>
                    <a:pt x="187599" y="2718844"/>
                  </a:lnTo>
                  <a:lnTo>
                    <a:pt x="189099" y="2613919"/>
                  </a:lnTo>
                  <a:lnTo>
                    <a:pt x="189099" y="2507970"/>
                  </a:lnTo>
                  <a:lnTo>
                    <a:pt x="189874" y="2400980"/>
                  </a:lnTo>
                  <a:lnTo>
                    <a:pt x="189099" y="2292968"/>
                  </a:lnTo>
                  <a:lnTo>
                    <a:pt x="187599" y="2183410"/>
                  </a:lnTo>
                  <a:lnTo>
                    <a:pt x="186199" y="2073853"/>
                  </a:lnTo>
                  <a:lnTo>
                    <a:pt x="183174" y="1962756"/>
                  </a:lnTo>
                  <a:lnTo>
                    <a:pt x="180024" y="1850628"/>
                  </a:lnTo>
                  <a:lnTo>
                    <a:pt x="176374" y="1738499"/>
                  </a:lnTo>
                  <a:lnTo>
                    <a:pt x="171199" y="1625341"/>
                  </a:lnTo>
                  <a:lnTo>
                    <a:pt x="165024" y="1511157"/>
                  </a:lnTo>
                  <a:lnTo>
                    <a:pt x="159099" y="1396457"/>
                  </a:lnTo>
                  <a:lnTo>
                    <a:pt x="151549" y="1281757"/>
                  </a:lnTo>
                  <a:lnTo>
                    <a:pt x="142474" y="1165515"/>
                  </a:lnTo>
                  <a:lnTo>
                    <a:pt x="133374" y="1050815"/>
                  </a:lnTo>
                  <a:lnTo>
                    <a:pt x="122924" y="934058"/>
                  </a:lnTo>
                  <a:lnTo>
                    <a:pt x="111449" y="816786"/>
                  </a:lnTo>
                  <a:lnTo>
                    <a:pt x="99349" y="701058"/>
                  </a:lnTo>
                  <a:lnTo>
                    <a:pt x="85224" y="583786"/>
                  </a:lnTo>
                  <a:lnTo>
                    <a:pt x="70099" y="467029"/>
                  </a:lnTo>
                  <a:lnTo>
                    <a:pt x="55099" y="349756"/>
                  </a:lnTo>
                  <a:lnTo>
                    <a:pt x="37574" y="233000"/>
                  </a:lnTo>
                  <a:lnTo>
                    <a:pt x="19674" y="116757"/>
                  </a:lnTo>
                  <a:lnTo>
                    <a:pt x="899" y="0"/>
                  </a:lnTo>
                  <a:lnTo>
                    <a:pt x="1008547" y="0"/>
                  </a:lnTo>
                  <a:lnTo>
                    <a:pt x="6023012" y="0"/>
                  </a:lnTo>
                  <a:lnTo>
                    <a:pt x="6023012" y="51434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14842" y="1391122"/>
              <a:ext cx="4835390" cy="235889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02271"/>
            <a:ext cx="3028315" cy="3141345"/>
            <a:chOff x="0" y="2002271"/>
            <a:chExt cx="3028315" cy="3141345"/>
          </a:xfrm>
        </p:grpSpPr>
        <p:sp>
          <p:nvSpPr>
            <p:cNvPr id="3" name="object 3"/>
            <p:cNvSpPr/>
            <p:nvPr/>
          </p:nvSpPr>
          <p:spPr>
            <a:xfrm>
              <a:off x="0" y="2002271"/>
              <a:ext cx="3027743" cy="31412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169255"/>
              <a:ext cx="1141805" cy="177408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456737" y="1257297"/>
            <a:ext cx="2114395" cy="2114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99538" y="0"/>
            <a:ext cx="1202537" cy="8560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54387" y="4571998"/>
            <a:ext cx="745298" cy="571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9" name="object 9"/>
            <p:cNvSpPr/>
            <p:nvPr/>
          </p:nvSpPr>
          <p:spPr>
            <a:xfrm>
              <a:off x="7790234" y="0"/>
              <a:ext cx="590398" cy="9208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28334" y="0"/>
              <a:ext cx="514350" cy="857885"/>
            </a:xfrm>
            <a:custGeom>
              <a:avLst/>
              <a:gdLst/>
              <a:ahLst/>
              <a:cxnLst/>
              <a:rect l="l" t="t" r="r" b="b"/>
              <a:pathLst>
                <a:path w="514350" h="857885">
                  <a:moveTo>
                    <a:pt x="514198" y="857398"/>
                  </a:moveTo>
                  <a:lnTo>
                    <a:pt x="0" y="857398"/>
                  </a:lnTo>
                  <a:lnTo>
                    <a:pt x="0" y="0"/>
                  </a:lnTo>
                  <a:lnTo>
                    <a:pt x="514198" y="0"/>
                  </a:lnTo>
                  <a:lnTo>
                    <a:pt x="514198" y="857398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9143981" cy="514348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36864" y="1086595"/>
            <a:ext cx="1816100" cy="105791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just">
              <a:lnSpc>
                <a:spcPts val="2630"/>
              </a:lnSpc>
              <a:spcBef>
                <a:spcPts val="395"/>
              </a:spcBef>
            </a:pPr>
            <a:r>
              <a:rPr sz="2400" b="0" spc="-5" dirty="0">
                <a:solidFill>
                  <a:srgbClr val="EBEBEB"/>
                </a:solidFill>
                <a:latin typeface="TeXGyreAdventor"/>
                <a:cs typeface="TeXGyreAdventor"/>
              </a:rPr>
              <a:t>How to add  yourself to</a:t>
            </a:r>
            <a:r>
              <a:rPr sz="2400" b="0" spc="-100" dirty="0">
                <a:solidFill>
                  <a:srgbClr val="EBEBEB"/>
                </a:solidFill>
                <a:latin typeface="TeXGyreAdventor"/>
                <a:cs typeface="TeXGyreAdventor"/>
              </a:rPr>
              <a:t> </a:t>
            </a:r>
            <a:r>
              <a:rPr sz="2400" b="0" dirty="0">
                <a:solidFill>
                  <a:srgbClr val="EBEBEB"/>
                </a:solidFill>
                <a:latin typeface="TeXGyreAdventor"/>
                <a:cs typeface="TeXGyreAdventor"/>
              </a:rPr>
              <a:t>a  </a:t>
            </a:r>
            <a:r>
              <a:rPr sz="2400" b="0" spc="-5" dirty="0">
                <a:solidFill>
                  <a:srgbClr val="EBEBEB"/>
                </a:solidFill>
                <a:latin typeface="TeXGyreAdventor"/>
                <a:cs typeface="TeXGyreAdventor"/>
              </a:rPr>
              <a:t>class</a:t>
            </a:r>
            <a:endParaRPr sz="2400">
              <a:latin typeface="TeXGyreAdventor"/>
              <a:cs typeface="TeXGyreAdventor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63094" y="0"/>
            <a:ext cx="6381115" cy="5143500"/>
            <a:chOff x="2763094" y="0"/>
            <a:chExt cx="6381115" cy="5143500"/>
          </a:xfrm>
        </p:grpSpPr>
        <p:sp>
          <p:nvSpPr>
            <p:cNvPr id="14" name="object 14"/>
            <p:cNvSpPr/>
            <p:nvPr/>
          </p:nvSpPr>
          <p:spPr>
            <a:xfrm>
              <a:off x="2961069" y="0"/>
              <a:ext cx="419734" cy="2782570"/>
            </a:xfrm>
            <a:custGeom>
              <a:avLst/>
              <a:gdLst/>
              <a:ahLst/>
              <a:cxnLst/>
              <a:rect l="l" t="t" r="r" b="b"/>
              <a:pathLst>
                <a:path w="419735" h="2782570">
                  <a:moveTo>
                    <a:pt x="341074" y="2782220"/>
                  </a:moveTo>
                  <a:lnTo>
                    <a:pt x="336174" y="2632845"/>
                  </a:lnTo>
                  <a:lnTo>
                    <a:pt x="332674" y="2556420"/>
                  </a:lnTo>
                  <a:lnTo>
                    <a:pt x="329174" y="2478300"/>
                  </a:lnTo>
                  <a:lnTo>
                    <a:pt x="325474" y="2399078"/>
                  </a:lnTo>
                  <a:lnTo>
                    <a:pt x="320699" y="2319378"/>
                  </a:lnTo>
                  <a:lnTo>
                    <a:pt x="315749" y="2238288"/>
                  </a:lnTo>
                  <a:lnTo>
                    <a:pt x="310749" y="2155796"/>
                  </a:lnTo>
                  <a:lnTo>
                    <a:pt x="305149" y="2072231"/>
                  </a:lnTo>
                  <a:lnTo>
                    <a:pt x="298324" y="1987919"/>
                  </a:lnTo>
                  <a:lnTo>
                    <a:pt x="291874" y="1902454"/>
                  </a:lnTo>
                  <a:lnTo>
                    <a:pt x="284424" y="1816227"/>
                  </a:lnTo>
                  <a:lnTo>
                    <a:pt x="276249" y="1729217"/>
                  </a:lnTo>
                  <a:lnTo>
                    <a:pt x="268099" y="1641922"/>
                  </a:lnTo>
                  <a:lnTo>
                    <a:pt x="258749" y="1553602"/>
                  </a:lnTo>
                  <a:lnTo>
                    <a:pt x="249349" y="1464160"/>
                  </a:lnTo>
                  <a:lnTo>
                    <a:pt x="239349" y="1375327"/>
                  </a:lnTo>
                  <a:lnTo>
                    <a:pt x="228324" y="1285458"/>
                  </a:lnTo>
                  <a:lnTo>
                    <a:pt x="216524" y="1194525"/>
                  </a:lnTo>
                  <a:lnTo>
                    <a:pt x="204799" y="1103586"/>
                  </a:lnTo>
                  <a:lnTo>
                    <a:pt x="191874" y="1012743"/>
                  </a:lnTo>
                  <a:lnTo>
                    <a:pt x="177799" y="920308"/>
                  </a:lnTo>
                  <a:lnTo>
                    <a:pt x="163874" y="829546"/>
                  </a:lnTo>
                  <a:lnTo>
                    <a:pt x="148674" y="737204"/>
                  </a:lnTo>
                  <a:lnTo>
                    <a:pt x="132874" y="644064"/>
                  </a:lnTo>
                  <a:lnTo>
                    <a:pt x="116674" y="552644"/>
                  </a:lnTo>
                  <a:lnTo>
                    <a:pt x="98849" y="460232"/>
                  </a:lnTo>
                  <a:lnTo>
                    <a:pt x="80349" y="367875"/>
                  </a:lnTo>
                  <a:lnTo>
                    <a:pt x="61924" y="275510"/>
                  </a:lnTo>
                  <a:lnTo>
                    <a:pt x="41724" y="183571"/>
                  </a:lnTo>
                  <a:lnTo>
                    <a:pt x="21099" y="91664"/>
                  </a:lnTo>
                  <a:lnTo>
                    <a:pt x="0" y="0"/>
                  </a:lnTo>
                  <a:lnTo>
                    <a:pt x="355474" y="0"/>
                  </a:lnTo>
                  <a:lnTo>
                    <a:pt x="364374" y="120895"/>
                  </a:lnTo>
                  <a:lnTo>
                    <a:pt x="367218" y="164363"/>
                  </a:lnTo>
                  <a:lnTo>
                    <a:pt x="370016" y="209343"/>
                  </a:lnTo>
                  <a:lnTo>
                    <a:pt x="372766" y="255760"/>
                  </a:lnTo>
                  <a:lnTo>
                    <a:pt x="375465" y="303541"/>
                  </a:lnTo>
                  <a:lnTo>
                    <a:pt x="378110" y="352611"/>
                  </a:lnTo>
                  <a:lnTo>
                    <a:pt x="380699" y="402897"/>
                  </a:lnTo>
                  <a:lnTo>
                    <a:pt x="383230" y="454326"/>
                  </a:lnTo>
                  <a:lnTo>
                    <a:pt x="385698" y="506823"/>
                  </a:lnTo>
                  <a:lnTo>
                    <a:pt x="388102" y="560315"/>
                  </a:lnTo>
                  <a:lnTo>
                    <a:pt x="390440" y="614727"/>
                  </a:lnTo>
                  <a:lnTo>
                    <a:pt x="392707" y="669986"/>
                  </a:lnTo>
                  <a:lnTo>
                    <a:pt x="394903" y="726019"/>
                  </a:lnTo>
                  <a:lnTo>
                    <a:pt x="397024" y="782751"/>
                  </a:lnTo>
                  <a:lnTo>
                    <a:pt x="399067" y="840108"/>
                  </a:lnTo>
                  <a:lnTo>
                    <a:pt x="401030" y="898017"/>
                  </a:lnTo>
                  <a:lnTo>
                    <a:pt x="402910" y="956405"/>
                  </a:lnTo>
                  <a:lnTo>
                    <a:pt x="404704" y="1015196"/>
                  </a:lnTo>
                  <a:lnTo>
                    <a:pt x="406411" y="1074318"/>
                  </a:lnTo>
                  <a:lnTo>
                    <a:pt x="408026" y="1133697"/>
                  </a:lnTo>
                  <a:lnTo>
                    <a:pt x="409548" y="1193258"/>
                  </a:lnTo>
                  <a:lnTo>
                    <a:pt x="410974" y="1252928"/>
                  </a:lnTo>
                  <a:lnTo>
                    <a:pt x="412301" y="1312634"/>
                  </a:lnTo>
                  <a:lnTo>
                    <a:pt x="413526" y="1372301"/>
                  </a:lnTo>
                  <a:lnTo>
                    <a:pt x="414648" y="1431856"/>
                  </a:lnTo>
                  <a:lnTo>
                    <a:pt x="415662" y="1491224"/>
                  </a:lnTo>
                  <a:lnTo>
                    <a:pt x="416567" y="1550333"/>
                  </a:lnTo>
                  <a:lnTo>
                    <a:pt x="417360" y="1609107"/>
                  </a:lnTo>
                  <a:lnTo>
                    <a:pt x="418039" y="1667475"/>
                  </a:lnTo>
                  <a:lnTo>
                    <a:pt x="418599" y="1725360"/>
                  </a:lnTo>
                  <a:lnTo>
                    <a:pt x="419040" y="1782691"/>
                  </a:lnTo>
                  <a:lnTo>
                    <a:pt x="419358" y="1839393"/>
                  </a:lnTo>
                  <a:lnTo>
                    <a:pt x="419551" y="1895392"/>
                  </a:lnTo>
                  <a:lnTo>
                    <a:pt x="419615" y="1950614"/>
                  </a:lnTo>
                  <a:lnTo>
                    <a:pt x="419549" y="2004986"/>
                  </a:lnTo>
                  <a:lnTo>
                    <a:pt x="419350" y="2058434"/>
                  </a:lnTo>
                  <a:lnTo>
                    <a:pt x="419014" y="2110884"/>
                  </a:lnTo>
                  <a:lnTo>
                    <a:pt x="418540" y="2162262"/>
                  </a:lnTo>
                  <a:lnTo>
                    <a:pt x="417924" y="2212495"/>
                  </a:lnTo>
                  <a:lnTo>
                    <a:pt x="417164" y="2261508"/>
                  </a:lnTo>
                  <a:lnTo>
                    <a:pt x="416258" y="2309229"/>
                  </a:lnTo>
                  <a:lnTo>
                    <a:pt x="415202" y="2355582"/>
                  </a:lnTo>
                  <a:lnTo>
                    <a:pt x="413995" y="2400494"/>
                  </a:lnTo>
                  <a:lnTo>
                    <a:pt x="412632" y="2443892"/>
                  </a:lnTo>
                  <a:lnTo>
                    <a:pt x="411113" y="2485702"/>
                  </a:lnTo>
                  <a:lnTo>
                    <a:pt x="409433" y="2525850"/>
                  </a:lnTo>
                  <a:lnTo>
                    <a:pt x="407591" y="2564261"/>
                  </a:lnTo>
                  <a:lnTo>
                    <a:pt x="403408" y="2635582"/>
                  </a:lnTo>
                  <a:lnTo>
                    <a:pt x="398543" y="2699073"/>
                  </a:lnTo>
                  <a:lnTo>
                    <a:pt x="392974" y="2754145"/>
                  </a:lnTo>
                  <a:lnTo>
                    <a:pt x="379992" y="2761140"/>
                  </a:lnTo>
                  <a:lnTo>
                    <a:pt x="354056" y="2775224"/>
                  </a:lnTo>
                  <a:lnTo>
                    <a:pt x="341074" y="278222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20968" y="0"/>
              <a:ext cx="6023610" cy="5143500"/>
            </a:xfrm>
            <a:custGeom>
              <a:avLst/>
              <a:gdLst/>
              <a:ahLst/>
              <a:cxnLst/>
              <a:rect l="l" t="t" r="r" b="b"/>
              <a:pathLst>
                <a:path w="6023609" h="5143500">
                  <a:moveTo>
                    <a:pt x="6023012" y="5143489"/>
                  </a:moveTo>
                  <a:lnTo>
                    <a:pt x="0" y="5143489"/>
                  </a:lnTo>
                  <a:lnTo>
                    <a:pt x="4424" y="5113139"/>
                  </a:lnTo>
                  <a:lnTo>
                    <a:pt x="17399" y="5024165"/>
                  </a:lnTo>
                  <a:lnTo>
                    <a:pt x="26474" y="4959340"/>
                  </a:lnTo>
                  <a:lnTo>
                    <a:pt x="36074" y="4882190"/>
                  </a:lnTo>
                  <a:lnTo>
                    <a:pt x="47524" y="4790640"/>
                  </a:lnTo>
                  <a:lnTo>
                    <a:pt x="59649" y="4689315"/>
                  </a:lnTo>
                  <a:lnTo>
                    <a:pt x="72374" y="4575140"/>
                  </a:lnTo>
                  <a:lnTo>
                    <a:pt x="85849" y="4450666"/>
                  </a:lnTo>
                  <a:lnTo>
                    <a:pt x="99349" y="4315391"/>
                  </a:lnTo>
                  <a:lnTo>
                    <a:pt x="113099" y="4171366"/>
                  </a:lnTo>
                  <a:lnTo>
                    <a:pt x="125824" y="4016042"/>
                  </a:lnTo>
                  <a:lnTo>
                    <a:pt x="138049" y="3853492"/>
                  </a:lnTo>
                  <a:lnTo>
                    <a:pt x="149149" y="3681717"/>
                  </a:lnTo>
                  <a:lnTo>
                    <a:pt x="159724" y="3502718"/>
                  </a:lnTo>
                  <a:lnTo>
                    <a:pt x="169699" y="3316018"/>
                  </a:lnTo>
                  <a:lnTo>
                    <a:pt x="173224" y="3220343"/>
                  </a:lnTo>
                  <a:lnTo>
                    <a:pt x="177124" y="3122618"/>
                  </a:lnTo>
                  <a:lnTo>
                    <a:pt x="180799" y="3023344"/>
                  </a:lnTo>
                  <a:lnTo>
                    <a:pt x="183174" y="2923569"/>
                  </a:lnTo>
                  <a:lnTo>
                    <a:pt x="185324" y="2821719"/>
                  </a:lnTo>
                  <a:lnTo>
                    <a:pt x="187599" y="2718844"/>
                  </a:lnTo>
                  <a:lnTo>
                    <a:pt x="189099" y="2613919"/>
                  </a:lnTo>
                  <a:lnTo>
                    <a:pt x="189099" y="2507970"/>
                  </a:lnTo>
                  <a:lnTo>
                    <a:pt x="189874" y="2400980"/>
                  </a:lnTo>
                  <a:lnTo>
                    <a:pt x="189099" y="2292968"/>
                  </a:lnTo>
                  <a:lnTo>
                    <a:pt x="187599" y="2183410"/>
                  </a:lnTo>
                  <a:lnTo>
                    <a:pt x="186199" y="2073853"/>
                  </a:lnTo>
                  <a:lnTo>
                    <a:pt x="183174" y="1962756"/>
                  </a:lnTo>
                  <a:lnTo>
                    <a:pt x="180024" y="1850628"/>
                  </a:lnTo>
                  <a:lnTo>
                    <a:pt x="176374" y="1738499"/>
                  </a:lnTo>
                  <a:lnTo>
                    <a:pt x="171199" y="1625341"/>
                  </a:lnTo>
                  <a:lnTo>
                    <a:pt x="165024" y="1511157"/>
                  </a:lnTo>
                  <a:lnTo>
                    <a:pt x="159099" y="1396457"/>
                  </a:lnTo>
                  <a:lnTo>
                    <a:pt x="151549" y="1281757"/>
                  </a:lnTo>
                  <a:lnTo>
                    <a:pt x="142474" y="1165515"/>
                  </a:lnTo>
                  <a:lnTo>
                    <a:pt x="133374" y="1050815"/>
                  </a:lnTo>
                  <a:lnTo>
                    <a:pt x="122924" y="934058"/>
                  </a:lnTo>
                  <a:lnTo>
                    <a:pt x="111449" y="816786"/>
                  </a:lnTo>
                  <a:lnTo>
                    <a:pt x="99349" y="701058"/>
                  </a:lnTo>
                  <a:lnTo>
                    <a:pt x="85224" y="583786"/>
                  </a:lnTo>
                  <a:lnTo>
                    <a:pt x="70099" y="467029"/>
                  </a:lnTo>
                  <a:lnTo>
                    <a:pt x="55099" y="349756"/>
                  </a:lnTo>
                  <a:lnTo>
                    <a:pt x="37574" y="233000"/>
                  </a:lnTo>
                  <a:lnTo>
                    <a:pt x="19674" y="116757"/>
                  </a:lnTo>
                  <a:lnTo>
                    <a:pt x="899" y="0"/>
                  </a:lnTo>
                  <a:lnTo>
                    <a:pt x="1008547" y="0"/>
                  </a:lnTo>
                  <a:lnTo>
                    <a:pt x="6023012" y="0"/>
                  </a:lnTo>
                  <a:lnTo>
                    <a:pt x="6023012" y="51434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6342" y="1270214"/>
              <a:ext cx="4871865" cy="306025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13894" y="3409643"/>
              <a:ext cx="2318385" cy="325120"/>
            </a:xfrm>
            <a:custGeom>
              <a:avLst/>
              <a:gdLst/>
              <a:ahLst/>
              <a:cxnLst/>
              <a:rect l="l" t="t" r="r" b="b"/>
              <a:pathLst>
                <a:path w="2318385" h="325120">
                  <a:moveTo>
                    <a:pt x="0" y="0"/>
                  </a:moveTo>
                  <a:lnTo>
                    <a:pt x="2318295" y="325124"/>
                  </a:lnTo>
                </a:path>
              </a:pathLst>
            </a:custGeom>
            <a:ln w="101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08889" y="3568567"/>
              <a:ext cx="480059" cy="332740"/>
            </a:xfrm>
            <a:custGeom>
              <a:avLst/>
              <a:gdLst/>
              <a:ahLst/>
              <a:cxnLst/>
              <a:rect l="l" t="t" r="r" b="b"/>
              <a:pathLst>
                <a:path w="480060" h="332739">
                  <a:moveTo>
                    <a:pt x="0" y="332374"/>
                  </a:moveTo>
                  <a:lnTo>
                    <a:pt x="46599" y="0"/>
                  </a:lnTo>
                  <a:lnTo>
                    <a:pt x="479899" y="230224"/>
                  </a:lnTo>
                  <a:lnTo>
                    <a:pt x="0" y="3323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08889" y="3568567"/>
              <a:ext cx="480059" cy="332740"/>
            </a:xfrm>
            <a:custGeom>
              <a:avLst/>
              <a:gdLst/>
              <a:ahLst/>
              <a:cxnLst/>
              <a:rect l="l" t="t" r="r" b="b"/>
              <a:pathLst>
                <a:path w="480060" h="332739">
                  <a:moveTo>
                    <a:pt x="0" y="332374"/>
                  </a:moveTo>
                  <a:lnTo>
                    <a:pt x="479899" y="230224"/>
                  </a:lnTo>
                  <a:lnTo>
                    <a:pt x="46599" y="0"/>
                  </a:lnTo>
                  <a:lnTo>
                    <a:pt x="0" y="332374"/>
                  </a:lnTo>
                  <a:close/>
                </a:path>
              </a:pathLst>
            </a:custGeom>
            <a:ln w="101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41652" y="2314062"/>
            <a:ext cx="2261870" cy="16084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7314" marR="5080" indent="-95250">
              <a:lnSpc>
                <a:spcPts val="1420"/>
              </a:lnSpc>
              <a:spcBef>
                <a:spcPts val="160"/>
              </a:spcBef>
              <a:buClr>
                <a:srgbClr val="595959"/>
              </a:buClr>
              <a:buSzPct val="75000"/>
              <a:buFont typeface="Noto Sans Symbols"/>
              <a:buChar char="►"/>
              <a:tabLst>
                <a:tab pos="108585" algn="l"/>
              </a:tabLst>
            </a:pPr>
            <a:r>
              <a:rPr sz="1200" spc="-35" dirty="0">
                <a:solidFill>
                  <a:srgbClr val="FFFFFF"/>
                </a:solidFill>
                <a:latin typeface="Lato"/>
                <a:cs typeface="Lato"/>
              </a:rPr>
              <a:t>You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Lato"/>
                <a:cs typeface="Lato"/>
              </a:rPr>
              <a:t>will</a:t>
            </a:r>
            <a:r>
              <a:rPr sz="1200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receive</a:t>
            </a:r>
            <a:r>
              <a:rPr sz="1200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an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Lato"/>
                <a:cs typeface="Lato"/>
              </a:rPr>
              <a:t>email</a:t>
            </a:r>
            <a:r>
              <a:rPr sz="1200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inviting  </a:t>
            </a:r>
            <a:r>
              <a:rPr sz="1200" spc="-15" dirty="0">
                <a:solidFill>
                  <a:srgbClr val="FFFFFF"/>
                </a:solidFill>
                <a:latin typeface="Lato"/>
                <a:cs typeface="Lato"/>
              </a:rPr>
              <a:t>you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to </a:t>
            </a:r>
            <a:r>
              <a:rPr sz="1200" spc="10" dirty="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sz="1200" spc="-2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Lato"/>
                <a:cs typeface="Lato"/>
              </a:rPr>
              <a:t>class</a:t>
            </a:r>
            <a:endParaRPr sz="1200">
              <a:latin typeface="Lato"/>
              <a:cs typeface="Lato"/>
            </a:endParaRPr>
          </a:p>
          <a:p>
            <a:pPr marL="107314" marR="205740">
              <a:lnSpc>
                <a:spcPct val="100000"/>
              </a:lnSpc>
              <a:spcBef>
                <a:spcPts val="750"/>
              </a:spcBef>
            </a:pPr>
            <a:r>
              <a:rPr sz="1200" spc="5" dirty="0">
                <a:solidFill>
                  <a:srgbClr val="FFFFFF"/>
                </a:solidFill>
                <a:latin typeface="Lato"/>
                <a:cs typeface="Lato"/>
              </a:rPr>
              <a:t>(Check</a:t>
            </a:r>
            <a:r>
              <a:rPr sz="1200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your</a:t>
            </a:r>
            <a:r>
              <a:rPr sz="1200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Lato"/>
                <a:cs typeface="Lato"/>
              </a:rPr>
              <a:t>SPAM</a:t>
            </a:r>
            <a:r>
              <a:rPr sz="1200" spc="-9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sz="1200" spc="-9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Lato"/>
                <a:cs typeface="Lato"/>
              </a:rPr>
              <a:t>JUNK  folders)</a:t>
            </a:r>
            <a:endParaRPr sz="1200">
              <a:latin typeface="Lato"/>
              <a:cs typeface="Lato"/>
            </a:endParaRPr>
          </a:p>
          <a:p>
            <a:pPr marL="108585" indent="-95885">
              <a:lnSpc>
                <a:spcPct val="100000"/>
              </a:lnSpc>
              <a:spcBef>
                <a:spcPts val="795"/>
              </a:spcBef>
              <a:buClr>
                <a:srgbClr val="595959"/>
              </a:buClr>
              <a:buSzPct val="75000"/>
              <a:buFont typeface="Noto Sans Symbols"/>
              <a:buChar char="►"/>
              <a:tabLst>
                <a:tab pos="108585" algn="l"/>
              </a:tabLst>
            </a:pPr>
            <a:r>
              <a:rPr sz="1200" spc="10" dirty="0">
                <a:solidFill>
                  <a:srgbClr val="FFFFFF"/>
                </a:solidFill>
                <a:latin typeface="Lato"/>
                <a:cs typeface="Lato"/>
              </a:rPr>
              <a:t>Click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Lato"/>
                <a:cs typeface="Lato"/>
              </a:rPr>
              <a:t>on</a:t>
            </a:r>
            <a:r>
              <a:rPr sz="1200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Lato"/>
                <a:cs typeface="Lato"/>
              </a:rPr>
              <a:t>JOIN</a:t>
            </a:r>
            <a:r>
              <a:rPr sz="1200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button</a:t>
            </a:r>
            <a:endParaRPr sz="1200">
              <a:latin typeface="Lato"/>
              <a:cs typeface="Lato"/>
            </a:endParaRPr>
          </a:p>
          <a:p>
            <a:pPr marL="107314" marR="78105" indent="-95250">
              <a:lnSpc>
                <a:spcPct val="100000"/>
              </a:lnSpc>
              <a:spcBef>
                <a:spcPts val="810"/>
              </a:spcBef>
              <a:buClr>
                <a:srgbClr val="595959"/>
              </a:buClr>
              <a:buSzPct val="75000"/>
              <a:buFont typeface="Noto Sans Symbols"/>
              <a:buChar char="►"/>
              <a:tabLst>
                <a:tab pos="108585" algn="l"/>
              </a:tabLst>
            </a:pPr>
            <a:r>
              <a:rPr sz="1200" spc="20" dirty="0">
                <a:solidFill>
                  <a:srgbClr val="FFFFFF"/>
                </a:solidFill>
                <a:latin typeface="Lato"/>
                <a:cs typeface="Lato"/>
              </a:rPr>
              <a:t>It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Lato"/>
                <a:cs typeface="Lato"/>
              </a:rPr>
              <a:t>will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Lato"/>
                <a:cs typeface="Lato"/>
              </a:rPr>
              <a:t>automatically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take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Lato"/>
                <a:cs typeface="Lato"/>
              </a:rPr>
              <a:t>you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to  the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Lato"/>
                <a:cs typeface="Lato"/>
              </a:rPr>
              <a:t>Google</a:t>
            </a:r>
            <a:r>
              <a:rPr sz="1200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log</a:t>
            </a:r>
            <a:r>
              <a:rPr sz="1200" spc="-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sz="1200" spc="-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Lato"/>
                <a:cs typeface="Lato"/>
              </a:rPr>
              <a:t>page</a:t>
            </a:r>
            <a:endParaRPr sz="1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81" cy="51434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002270"/>
              <a:ext cx="3027743" cy="314121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69255"/>
              <a:ext cx="1141805" cy="17740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56737" y="1257297"/>
              <a:ext cx="2114395" cy="21143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99538" y="0"/>
              <a:ext cx="1202537" cy="85605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54387" y="4571998"/>
              <a:ext cx="745298" cy="571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90234" y="0"/>
              <a:ext cx="590398" cy="92089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9144000" cy="3548379"/>
            </a:xfrm>
            <a:custGeom>
              <a:avLst/>
              <a:gdLst/>
              <a:ahLst/>
              <a:cxnLst/>
              <a:rect l="l" t="t" r="r" b="b"/>
              <a:pathLst>
                <a:path w="9144000" h="3548379">
                  <a:moveTo>
                    <a:pt x="9143681" y="3548096"/>
                  </a:moveTo>
                  <a:lnTo>
                    <a:pt x="0" y="3548096"/>
                  </a:lnTo>
                  <a:lnTo>
                    <a:pt x="0" y="0"/>
                  </a:lnTo>
                  <a:lnTo>
                    <a:pt x="9143681" y="0"/>
                  </a:lnTo>
                  <a:lnTo>
                    <a:pt x="9143681" y="3548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39936" y="2815269"/>
              <a:ext cx="2604135" cy="619760"/>
            </a:xfrm>
            <a:custGeom>
              <a:avLst/>
              <a:gdLst/>
              <a:ahLst/>
              <a:cxnLst/>
              <a:rect l="l" t="t" r="r" b="b"/>
              <a:pathLst>
                <a:path w="2604134" h="619760">
                  <a:moveTo>
                    <a:pt x="87725" y="619412"/>
                  </a:moveTo>
                  <a:lnTo>
                    <a:pt x="58487" y="619081"/>
                  </a:lnTo>
                  <a:lnTo>
                    <a:pt x="31549" y="618348"/>
                  </a:lnTo>
                  <a:lnTo>
                    <a:pt x="23688" y="605966"/>
                  </a:lnTo>
                  <a:lnTo>
                    <a:pt x="15774" y="593595"/>
                  </a:lnTo>
                  <a:lnTo>
                    <a:pt x="7861" y="581220"/>
                  </a:lnTo>
                  <a:lnTo>
                    <a:pt x="0" y="568823"/>
                  </a:lnTo>
                  <a:lnTo>
                    <a:pt x="141024" y="551698"/>
                  </a:lnTo>
                  <a:lnTo>
                    <a:pt x="213074" y="541948"/>
                  </a:lnTo>
                  <a:lnTo>
                    <a:pt x="286724" y="532048"/>
                  </a:lnTo>
                  <a:lnTo>
                    <a:pt x="361399" y="521823"/>
                  </a:lnTo>
                  <a:lnTo>
                    <a:pt x="436424" y="510523"/>
                  </a:lnTo>
                  <a:lnTo>
                    <a:pt x="512748" y="498948"/>
                  </a:lnTo>
                  <a:lnTo>
                    <a:pt x="590398" y="487174"/>
                  </a:lnTo>
                  <a:lnTo>
                    <a:pt x="669023" y="474724"/>
                  </a:lnTo>
                  <a:lnTo>
                    <a:pt x="748223" y="460999"/>
                  </a:lnTo>
                  <a:lnTo>
                    <a:pt x="828548" y="447549"/>
                  </a:lnTo>
                  <a:lnTo>
                    <a:pt x="909498" y="433049"/>
                  </a:lnTo>
                  <a:lnTo>
                    <a:pt x="991123" y="417724"/>
                  </a:lnTo>
                  <a:lnTo>
                    <a:pt x="1073022" y="402449"/>
                  </a:lnTo>
                  <a:lnTo>
                    <a:pt x="1155797" y="385849"/>
                  </a:lnTo>
                  <a:lnTo>
                    <a:pt x="1239597" y="369149"/>
                  </a:lnTo>
                  <a:lnTo>
                    <a:pt x="1322772" y="351874"/>
                  </a:lnTo>
                  <a:lnTo>
                    <a:pt x="1406847" y="333474"/>
                  </a:lnTo>
                  <a:lnTo>
                    <a:pt x="1491846" y="314249"/>
                  </a:lnTo>
                  <a:lnTo>
                    <a:pt x="1576846" y="295074"/>
                  </a:lnTo>
                  <a:lnTo>
                    <a:pt x="1661671" y="274724"/>
                  </a:lnTo>
                  <a:lnTo>
                    <a:pt x="1747871" y="253074"/>
                  </a:lnTo>
                  <a:lnTo>
                    <a:pt x="1832496" y="231724"/>
                  </a:lnTo>
                  <a:lnTo>
                    <a:pt x="1918521" y="208974"/>
                  </a:lnTo>
                  <a:lnTo>
                    <a:pt x="2005220" y="185549"/>
                  </a:lnTo>
                  <a:lnTo>
                    <a:pt x="2090245" y="161874"/>
                  </a:lnTo>
                  <a:lnTo>
                    <a:pt x="2176070" y="136499"/>
                  </a:lnTo>
                  <a:lnTo>
                    <a:pt x="2261795" y="110449"/>
                  </a:lnTo>
                  <a:lnTo>
                    <a:pt x="2347520" y="84474"/>
                  </a:lnTo>
                  <a:lnTo>
                    <a:pt x="2432670" y="56749"/>
                  </a:lnTo>
                  <a:lnTo>
                    <a:pt x="2517744" y="28649"/>
                  </a:lnTo>
                  <a:lnTo>
                    <a:pt x="2602719" y="0"/>
                  </a:lnTo>
                  <a:lnTo>
                    <a:pt x="2604044" y="9624"/>
                  </a:lnTo>
                  <a:lnTo>
                    <a:pt x="2604044" y="360399"/>
                  </a:lnTo>
                  <a:lnTo>
                    <a:pt x="2522769" y="373849"/>
                  </a:lnTo>
                  <a:lnTo>
                    <a:pt x="2479320" y="380648"/>
                  </a:lnTo>
                  <a:lnTo>
                    <a:pt x="2434259" y="387534"/>
                  </a:lnTo>
                  <a:lnTo>
                    <a:pt x="2387670" y="394498"/>
                  </a:lnTo>
                  <a:lnTo>
                    <a:pt x="2339635" y="401528"/>
                  </a:lnTo>
                  <a:lnTo>
                    <a:pt x="2290237" y="408616"/>
                  </a:lnTo>
                  <a:lnTo>
                    <a:pt x="2239560" y="415749"/>
                  </a:lnTo>
                  <a:lnTo>
                    <a:pt x="2187688" y="422917"/>
                  </a:lnTo>
                  <a:lnTo>
                    <a:pt x="2134703" y="430111"/>
                  </a:lnTo>
                  <a:lnTo>
                    <a:pt x="2080689" y="437320"/>
                  </a:lnTo>
                  <a:lnTo>
                    <a:pt x="2025728" y="444534"/>
                  </a:lnTo>
                  <a:lnTo>
                    <a:pt x="1969905" y="451741"/>
                  </a:lnTo>
                  <a:lnTo>
                    <a:pt x="1913301" y="458932"/>
                  </a:lnTo>
                  <a:lnTo>
                    <a:pt x="1856002" y="466096"/>
                  </a:lnTo>
                  <a:lnTo>
                    <a:pt x="1798089" y="473222"/>
                  </a:lnTo>
                  <a:lnTo>
                    <a:pt x="1739647" y="480302"/>
                  </a:lnTo>
                  <a:lnTo>
                    <a:pt x="1680757" y="487323"/>
                  </a:lnTo>
                  <a:lnTo>
                    <a:pt x="1621504" y="494276"/>
                  </a:lnTo>
                  <a:lnTo>
                    <a:pt x="1561971" y="501149"/>
                  </a:lnTo>
                  <a:lnTo>
                    <a:pt x="1502241" y="507934"/>
                  </a:lnTo>
                  <a:lnTo>
                    <a:pt x="1442397" y="514619"/>
                  </a:lnTo>
                  <a:lnTo>
                    <a:pt x="1382522" y="521194"/>
                  </a:lnTo>
                  <a:lnTo>
                    <a:pt x="1322700" y="527648"/>
                  </a:lnTo>
                  <a:lnTo>
                    <a:pt x="1263014" y="533972"/>
                  </a:lnTo>
                  <a:lnTo>
                    <a:pt x="1203547" y="540154"/>
                  </a:lnTo>
                  <a:lnTo>
                    <a:pt x="1144383" y="546185"/>
                  </a:lnTo>
                  <a:lnTo>
                    <a:pt x="1085604" y="552053"/>
                  </a:lnTo>
                  <a:lnTo>
                    <a:pt x="1027294" y="557749"/>
                  </a:lnTo>
                  <a:lnTo>
                    <a:pt x="969536" y="563262"/>
                  </a:lnTo>
                  <a:lnTo>
                    <a:pt x="912413" y="568582"/>
                  </a:lnTo>
                  <a:lnTo>
                    <a:pt x="856009" y="573698"/>
                  </a:lnTo>
                  <a:lnTo>
                    <a:pt x="800406" y="578599"/>
                  </a:lnTo>
                  <a:lnTo>
                    <a:pt x="745689" y="583277"/>
                  </a:lnTo>
                  <a:lnTo>
                    <a:pt x="691940" y="587719"/>
                  </a:lnTo>
                  <a:lnTo>
                    <a:pt x="639242" y="591916"/>
                  </a:lnTo>
                  <a:lnTo>
                    <a:pt x="587679" y="595857"/>
                  </a:lnTo>
                  <a:lnTo>
                    <a:pt x="537334" y="599532"/>
                  </a:lnTo>
                  <a:lnTo>
                    <a:pt x="488290" y="602930"/>
                  </a:lnTo>
                  <a:lnTo>
                    <a:pt x="440630" y="606042"/>
                  </a:lnTo>
                  <a:lnTo>
                    <a:pt x="394438" y="608856"/>
                  </a:lnTo>
                  <a:lnTo>
                    <a:pt x="349797" y="611362"/>
                  </a:lnTo>
                  <a:lnTo>
                    <a:pt x="306790" y="613550"/>
                  </a:lnTo>
                  <a:lnTo>
                    <a:pt x="265500" y="615409"/>
                  </a:lnTo>
                  <a:lnTo>
                    <a:pt x="226011" y="616929"/>
                  </a:lnTo>
                  <a:lnTo>
                    <a:pt x="152768" y="618911"/>
                  </a:lnTo>
                  <a:lnTo>
                    <a:pt x="119180" y="619352"/>
                  </a:lnTo>
                  <a:lnTo>
                    <a:pt x="87725" y="619412"/>
                  </a:lnTo>
                  <a:close/>
                </a:path>
              </a:pathLst>
            </a:custGeom>
            <a:solidFill>
              <a:srgbClr val="1A1A1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3041654"/>
              <a:ext cx="9143755" cy="210183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23261" y="3588086"/>
            <a:ext cx="6775450" cy="122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400" b="1" spc="20" dirty="0">
                <a:latin typeface="Trebuchet MS"/>
                <a:cs typeface="Trebuchet MS"/>
              </a:rPr>
              <a:t>Put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in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a</a:t>
            </a:r>
            <a:r>
              <a:rPr sz="1400" b="1" spc="-125" dirty="0">
                <a:latin typeface="Trebuchet MS"/>
                <a:cs typeface="Trebuchet MS"/>
              </a:rPr>
              <a:t> </a:t>
            </a:r>
            <a:r>
              <a:rPr sz="1400" b="1" spc="25" dirty="0">
                <a:latin typeface="Trebuchet MS"/>
                <a:cs typeface="Trebuchet MS"/>
              </a:rPr>
              <a:t>valid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40" dirty="0">
                <a:latin typeface="Trebuchet MS"/>
                <a:cs typeface="Trebuchet MS"/>
              </a:rPr>
              <a:t>Gmail</a:t>
            </a:r>
            <a:r>
              <a:rPr sz="1400" b="1" spc="-125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address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and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password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10" dirty="0">
                <a:latin typeface="Trebuchet MS"/>
                <a:cs typeface="Trebuchet MS"/>
              </a:rPr>
              <a:t>to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-60" dirty="0">
                <a:latin typeface="Trebuchet MS"/>
                <a:cs typeface="Trebuchet MS"/>
              </a:rPr>
              <a:t>enter.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Trebuchet MS"/>
              <a:cs typeface="Trebuchet MS"/>
            </a:endParaRPr>
          </a:p>
          <a:p>
            <a:pPr marL="1356360" marR="1348105" algn="ctr">
              <a:lnSpc>
                <a:spcPts val="1500"/>
              </a:lnSpc>
            </a:pPr>
            <a:r>
              <a:rPr sz="1400" b="1" spc="70" dirty="0">
                <a:latin typeface="Trebuchet MS"/>
                <a:cs typeface="Trebuchet MS"/>
              </a:rPr>
              <a:t>Google</a:t>
            </a:r>
            <a:r>
              <a:rPr sz="1400" b="1" spc="-95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Classroom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45" dirty="0">
                <a:latin typeface="Trebuchet MS"/>
                <a:cs typeface="Trebuchet MS"/>
              </a:rPr>
              <a:t>allows</a:t>
            </a:r>
            <a:r>
              <a:rPr sz="1400" b="1" spc="-95" dirty="0">
                <a:latin typeface="Trebuchet MS"/>
                <a:cs typeface="Trebuchet MS"/>
              </a:rPr>
              <a:t> </a:t>
            </a:r>
            <a:r>
              <a:rPr sz="1400" b="1" spc="20" dirty="0">
                <a:latin typeface="Trebuchet MS"/>
                <a:cs typeface="Trebuchet MS"/>
              </a:rPr>
              <a:t>only</a:t>
            </a:r>
            <a:r>
              <a:rPr sz="1400" b="1" spc="-125" dirty="0">
                <a:latin typeface="Trebuchet MS"/>
                <a:cs typeface="Trebuchet MS"/>
              </a:rPr>
              <a:t> </a:t>
            </a:r>
            <a:r>
              <a:rPr sz="1400" b="1" spc="40" dirty="0">
                <a:latin typeface="Trebuchet MS"/>
                <a:cs typeface="Trebuchet MS"/>
              </a:rPr>
              <a:t>Gmail</a:t>
            </a:r>
            <a:r>
              <a:rPr sz="1400" b="1" spc="-130" dirty="0">
                <a:latin typeface="Trebuchet MS"/>
                <a:cs typeface="Trebuchet MS"/>
              </a:rPr>
              <a:t> </a:t>
            </a:r>
            <a:r>
              <a:rPr sz="1400" b="1" spc="30" dirty="0">
                <a:latin typeface="Trebuchet MS"/>
                <a:cs typeface="Trebuchet MS"/>
              </a:rPr>
              <a:t>addresses.  </a:t>
            </a:r>
            <a:r>
              <a:rPr sz="1400" b="1" spc="-15" dirty="0">
                <a:latin typeface="Trebuchet MS"/>
                <a:cs typeface="Trebuchet MS"/>
              </a:rPr>
              <a:t>(A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spc="40" dirty="0">
                <a:latin typeface="Trebuchet MS"/>
                <a:cs typeface="Trebuchet MS"/>
              </a:rPr>
              <a:t>Gmail</a:t>
            </a:r>
            <a:r>
              <a:rPr sz="1400" b="1" spc="-125" dirty="0">
                <a:latin typeface="Trebuchet MS"/>
                <a:cs typeface="Trebuchet MS"/>
              </a:rPr>
              <a:t> </a:t>
            </a:r>
            <a:r>
              <a:rPr sz="1400" b="1" spc="35" dirty="0">
                <a:latin typeface="Trebuchet MS"/>
                <a:cs typeface="Trebuchet MS"/>
              </a:rPr>
              <a:t>account</a:t>
            </a:r>
            <a:r>
              <a:rPr sz="1400" b="1" spc="-95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can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be</a:t>
            </a:r>
            <a:r>
              <a:rPr sz="1400" b="1" spc="-95" dirty="0">
                <a:latin typeface="Trebuchet MS"/>
                <a:cs typeface="Trebuchet MS"/>
              </a:rPr>
              <a:t> </a:t>
            </a:r>
            <a:r>
              <a:rPr sz="1400" b="1" spc="25" dirty="0">
                <a:latin typeface="Trebuchet MS"/>
                <a:cs typeface="Trebuchet MS"/>
              </a:rPr>
              <a:t>created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-5" dirty="0">
                <a:latin typeface="Trebuchet MS"/>
                <a:cs typeface="Trebuchet MS"/>
              </a:rPr>
              <a:t>for</a:t>
            </a:r>
            <a:r>
              <a:rPr sz="1400" b="1" spc="-12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free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15" dirty="0">
                <a:latin typeface="Trebuchet MS"/>
                <a:cs typeface="Trebuchet MS"/>
              </a:rPr>
              <a:t>at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ts val="1510"/>
              </a:lnSpc>
            </a:pPr>
            <a:r>
              <a:rPr sz="1500" b="1" u="heavy" spc="55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Trebuchet MS"/>
                <a:cs typeface="Trebuchet MS"/>
                <a:hlinkClick r:id="rId10"/>
              </a:rPr>
              <a:t>https://accounts.google.com/signup/v2/webcreateaccount?ﬂowName=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725"/>
              </a:lnSpc>
            </a:pPr>
            <a:r>
              <a:rPr sz="1500" b="1" u="heavy" spc="25" dirty="0">
                <a:solidFill>
                  <a:srgbClr val="1C3677"/>
                </a:solidFill>
                <a:uFill>
                  <a:solidFill>
                    <a:srgbClr val="1C3677"/>
                  </a:solidFill>
                </a:uFill>
                <a:latin typeface="Trebuchet MS"/>
                <a:cs typeface="Trebuchet MS"/>
                <a:hlinkClick r:id="rId10"/>
              </a:rPr>
              <a:t>GlifWebSignIn&amp;ﬂowEntry=SignUp</a:t>
            </a:r>
            <a:r>
              <a:rPr sz="1400" b="1" spc="25" dirty="0">
                <a:latin typeface="Trebuchet MS"/>
                <a:cs typeface="Trebuchet MS"/>
              </a:rPr>
              <a:t>.)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8645" y="145009"/>
            <a:ext cx="7085965" cy="2954020"/>
            <a:chOff x="738645" y="145009"/>
            <a:chExt cx="7085965" cy="2954020"/>
          </a:xfrm>
        </p:grpSpPr>
        <p:sp>
          <p:nvSpPr>
            <p:cNvPr id="15" name="object 15"/>
            <p:cNvSpPr/>
            <p:nvPr/>
          </p:nvSpPr>
          <p:spPr>
            <a:xfrm>
              <a:off x="1672209" y="173851"/>
              <a:ext cx="2530882" cy="292479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9445" y="1533711"/>
              <a:ext cx="667385" cy="259715"/>
            </a:xfrm>
            <a:custGeom>
              <a:avLst/>
              <a:gdLst/>
              <a:ahLst/>
              <a:cxnLst/>
              <a:rect l="l" t="t" r="r" b="b"/>
              <a:pathLst>
                <a:path w="667385" h="259714">
                  <a:moveTo>
                    <a:pt x="0" y="259179"/>
                  </a:moveTo>
                  <a:lnTo>
                    <a:pt x="666901" y="0"/>
                  </a:lnTo>
                </a:path>
              </a:pathLst>
            </a:custGeom>
            <a:ln w="101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95557" y="1366694"/>
              <a:ext cx="490855" cy="323850"/>
            </a:xfrm>
            <a:custGeom>
              <a:avLst/>
              <a:gdLst/>
              <a:ahLst/>
              <a:cxnLst/>
              <a:rect l="l" t="t" r="r" b="b"/>
              <a:pathLst>
                <a:path w="490855" h="323850">
                  <a:moveTo>
                    <a:pt x="121577" y="323436"/>
                  </a:moveTo>
                  <a:lnTo>
                    <a:pt x="0" y="10599"/>
                  </a:lnTo>
                  <a:lnTo>
                    <a:pt x="490546" y="0"/>
                  </a:lnTo>
                  <a:lnTo>
                    <a:pt x="121577" y="3234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95557" y="1366694"/>
              <a:ext cx="490855" cy="323850"/>
            </a:xfrm>
            <a:custGeom>
              <a:avLst/>
              <a:gdLst/>
              <a:ahLst/>
              <a:cxnLst/>
              <a:rect l="l" t="t" r="r" b="b"/>
              <a:pathLst>
                <a:path w="490855" h="323850">
                  <a:moveTo>
                    <a:pt x="121577" y="323436"/>
                  </a:moveTo>
                  <a:lnTo>
                    <a:pt x="490546" y="0"/>
                  </a:lnTo>
                  <a:lnTo>
                    <a:pt x="0" y="10599"/>
                  </a:lnTo>
                  <a:lnTo>
                    <a:pt x="121577" y="323436"/>
                  </a:lnTo>
                  <a:close/>
                </a:path>
              </a:pathLst>
            </a:custGeom>
            <a:ln w="101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35590" y="145009"/>
              <a:ext cx="2632894" cy="295363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81135" y="1842593"/>
              <a:ext cx="492759" cy="295910"/>
            </a:xfrm>
            <a:custGeom>
              <a:avLst/>
              <a:gdLst/>
              <a:ahLst/>
              <a:cxnLst/>
              <a:rect l="l" t="t" r="r" b="b"/>
              <a:pathLst>
                <a:path w="492759" h="295910">
                  <a:moveTo>
                    <a:pt x="492249" y="295526"/>
                  </a:moveTo>
                  <a:lnTo>
                    <a:pt x="0" y="0"/>
                  </a:lnTo>
                </a:path>
              </a:pathLst>
            </a:custGeom>
            <a:ln w="101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85836" y="1605271"/>
              <a:ext cx="481965" cy="381635"/>
            </a:xfrm>
            <a:custGeom>
              <a:avLst/>
              <a:gdLst/>
              <a:ahLst/>
              <a:cxnLst/>
              <a:rect l="l" t="t" r="r" b="b"/>
              <a:pathLst>
                <a:path w="481965" h="381635">
                  <a:moveTo>
                    <a:pt x="308924" y="381199"/>
                  </a:moveTo>
                  <a:lnTo>
                    <a:pt x="0" y="0"/>
                  </a:lnTo>
                  <a:lnTo>
                    <a:pt x="481674" y="93442"/>
                  </a:lnTo>
                  <a:lnTo>
                    <a:pt x="308924" y="3811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85836" y="1605271"/>
              <a:ext cx="481965" cy="381635"/>
            </a:xfrm>
            <a:custGeom>
              <a:avLst/>
              <a:gdLst/>
              <a:ahLst/>
              <a:cxnLst/>
              <a:rect l="l" t="t" r="r" b="b"/>
              <a:pathLst>
                <a:path w="481965" h="381635">
                  <a:moveTo>
                    <a:pt x="481674" y="93442"/>
                  </a:moveTo>
                  <a:lnTo>
                    <a:pt x="0" y="0"/>
                  </a:lnTo>
                  <a:lnTo>
                    <a:pt x="308924" y="381199"/>
                  </a:lnTo>
                  <a:lnTo>
                    <a:pt x="481674" y="93442"/>
                  </a:lnTo>
                  <a:close/>
                </a:path>
              </a:pathLst>
            </a:custGeom>
            <a:ln w="101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E8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5082" y="175839"/>
            <a:ext cx="385952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45" dirty="0">
                <a:solidFill>
                  <a:srgbClr val="000000"/>
                </a:solidFill>
                <a:latin typeface="Trebuchet MS"/>
                <a:cs typeface="Trebuchet MS"/>
              </a:rPr>
              <a:t>Sample </a:t>
            </a:r>
            <a:r>
              <a:rPr sz="2800" spc="-5" dirty="0">
                <a:solidFill>
                  <a:srgbClr val="000000"/>
                </a:solidFill>
                <a:latin typeface="Trebuchet MS"/>
                <a:cs typeface="Trebuchet MS"/>
              </a:rPr>
              <a:t>Tarbiyah</a:t>
            </a:r>
            <a:r>
              <a:rPr sz="2800" spc="-6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145" dirty="0">
                <a:solidFill>
                  <a:srgbClr val="000000"/>
                </a:solidFill>
                <a:latin typeface="Trebuchet MS"/>
                <a:cs typeface="Trebuchet MS"/>
              </a:rPr>
              <a:t>Class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55740" y="1056235"/>
            <a:ext cx="4059666" cy="3711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8049" y="767260"/>
            <a:ext cx="4574015" cy="4289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8557" y="341189"/>
            <a:ext cx="34563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45" dirty="0">
                <a:solidFill>
                  <a:srgbClr val="000000"/>
                </a:solidFill>
                <a:latin typeface="Trebuchet MS"/>
                <a:cs typeface="Trebuchet MS"/>
              </a:rPr>
              <a:t>Sample </a:t>
            </a:r>
            <a:r>
              <a:rPr sz="2800" spc="45" dirty="0">
                <a:solidFill>
                  <a:srgbClr val="000000"/>
                </a:solidFill>
                <a:latin typeface="Trebuchet MS"/>
                <a:cs typeface="Trebuchet MS"/>
              </a:rPr>
              <a:t>Quran</a:t>
            </a:r>
            <a:r>
              <a:rPr sz="2800" spc="-56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145" dirty="0">
                <a:solidFill>
                  <a:srgbClr val="000000"/>
                </a:solidFill>
                <a:latin typeface="Trebuchet MS"/>
                <a:cs typeface="Trebuchet MS"/>
              </a:rPr>
              <a:t>Class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63840" y="1031647"/>
            <a:ext cx="4068866" cy="3661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524" y="890923"/>
            <a:ext cx="4601590" cy="4105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81" cy="51434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39936" y="1095170"/>
              <a:ext cx="2604135" cy="619760"/>
            </a:xfrm>
            <a:custGeom>
              <a:avLst/>
              <a:gdLst/>
              <a:ahLst/>
              <a:cxnLst/>
              <a:rect l="l" t="t" r="r" b="b"/>
              <a:pathLst>
                <a:path w="2604134" h="619760">
                  <a:moveTo>
                    <a:pt x="87725" y="619425"/>
                  </a:moveTo>
                  <a:lnTo>
                    <a:pt x="58487" y="619095"/>
                  </a:lnTo>
                  <a:lnTo>
                    <a:pt x="31549" y="618363"/>
                  </a:lnTo>
                  <a:lnTo>
                    <a:pt x="23688" y="605972"/>
                  </a:lnTo>
                  <a:lnTo>
                    <a:pt x="7861" y="581230"/>
                  </a:lnTo>
                  <a:lnTo>
                    <a:pt x="0" y="568838"/>
                  </a:lnTo>
                  <a:lnTo>
                    <a:pt x="141024" y="551701"/>
                  </a:lnTo>
                  <a:lnTo>
                    <a:pt x="213074" y="541941"/>
                  </a:lnTo>
                  <a:lnTo>
                    <a:pt x="286724" y="532043"/>
                  </a:lnTo>
                  <a:lnTo>
                    <a:pt x="361399" y="521828"/>
                  </a:lnTo>
                  <a:lnTo>
                    <a:pt x="436424" y="510531"/>
                  </a:lnTo>
                  <a:lnTo>
                    <a:pt x="512748" y="498941"/>
                  </a:lnTo>
                  <a:lnTo>
                    <a:pt x="590398" y="487189"/>
                  </a:lnTo>
                  <a:lnTo>
                    <a:pt x="669023" y="474724"/>
                  </a:lnTo>
                  <a:lnTo>
                    <a:pt x="748223" y="460999"/>
                  </a:lnTo>
                  <a:lnTo>
                    <a:pt x="828548" y="447554"/>
                  </a:lnTo>
                  <a:lnTo>
                    <a:pt x="909498" y="433046"/>
                  </a:lnTo>
                  <a:lnTo>
                    <a:pt x="991123" y="417739"/>
                  </a:lnTo>
                  <a:lnTo>
                    <a:pt x="1073022" y="402454"/>
                  </a:lnTo>
                  <a:lnTo>
                    <a:pt x="1155797" y="385859"/>
                  </a:lnTo>
                  <a:lnTo>
                    <a:pt x="1239597" y="369151"/>
                  </a:lnTo>
                  <a:lnTo>
                    <a:pt x="1322772" y="351869"/>
                  </a:lnTo>
                  <a:lnTo>
                    <a:pt x="1406847" y="333479"/>
                  </a:lnTo>
                  <a:lnTo>
                    <a:pt x="1491846" y="314244"/>
                  </a:lnTo>
                  <a:lnTo>
                    <a:pt x="1576846" y="295076"/>
                  </a:lnTo>
                  <a:lnTo>
                    <a:pt x="1661671" y="274716"/>
                  </a:lnTo>
                  <a:lnTo>
                    <a:pt x="1747871" y="253091"/>
                  </a:lnTo>
                  <a:lnTo>
                    <a:pt x="1832496" y="231737"/>
                  </a:lnTo>
                  <a:lnTo>
                    <a:pt x="1918521" y="208984"/>
                  </a:lnTo>
                  <a:lnTo>
                    <a:pt x="2005220" y="185564"/>
                  </a:lnTo>
                  <a:lnTo>
                    <a:pt x="2090245" y="161889"/>
                  </a:lnTo>
                  <a:lnTo>
                    <a:pt x="2176070" y="136507"/>
                  </a:lnTo>
                  <a:lnTo>
                    <a:pt x="2261795" y="110464"/>
                  </a:lnTo>
                  <a:lnTo>
                    <a:pt x="2347520" y="84487"/>
                  </a:lnTo>
                  <a:lnTo>
                    <a:pt x="2432670" y="56764"/>
                  </a:lnTo>
                  <a:lnTo>
                    <a:pt x="2517744" y="28647"/>
                  </a:lnTo>
                  <a:lnTo>
                    <a:pt x="2602719" y="0"/>
                  </a:lnTo>
                  <a:lnTo>
                    <a:pt x="2604044" y="9637"/>
                  </a:lnTo>
                  <a:lnTo>
                    <a:pt x="2604044" y="360396"/>
                  </a:lnTo>
                  <a:lnTo>
                    <a:pt x="2522769" y="373851"/>
                  </a:lnTo>
                  <a:lnTo>
                    <a:pt x="2479320" y="380651"/>
                  </a:lnTo>
                  <a:lnTo>
                    <a:pt x="2434259" y="387538"/>
                  </a:lnTo>
                  <a:lnTo>
                    <a:pt x="2387670" y="394502"/>
                  </a:lnTo>
                  <a:lnTo>
                    <a:pt x="2339635" y="401533"/>
                  </a:lnTo>
                  <a:lnTo>
                    <a:pt x="2290237" y="408620"/>
                  </a:lnTo>
                  <a:lnTo>
                    <a:pt x="2239560" y="415754"/>
                  </a:lnTo>
                  <a:lnTo>
                    <a:pt x="2187688" y="422923"/>
                  </a:lnTo>
                  <a:lnTo>
                    <a:pt x="2134703" y="430117"/>
                  </a:lnTo>
                  <a:lnTo>
                    <a:pt x="2080689" y="437326"/>
                  </a:lnTo>
                  <a:lnTo>
                    <a:pt x="2025728" y="444540"/>
                  </a:lnTo>
                  <a:lnTo>
                    <a:pt x="1969905" y="451747"/>
                  </a:lnTo>
                  <a:lnTo>
                    <a:pt x="1913301" y="458938"/>
                  </a:lnTo>
                  <a:lnTo>
                    <a:pt x="1856002" y="466102"/>
                  </a:lnTo>
                  <a:lnTo>
                    <a:pt x="1798089" y="473229"/>
                  </a:lnTo>
                  <a:lnTo>
                    <a:pt x="1739647" y="480308"/>
                  </a:lnTo>
                  <a:lnTo>
                    <a:pt x="1680757" y="487330"/>
                  </a:lnTo>
                  <a:lnTo>
                    <a:pt x="1621504" y="494282"/>
                  </a:lnTo>
                  <a:lnTo>
                    <a:pt x="1561971" y="501156"/>
                  </a:lnTo>
                  <a:lnTo>
                    <a:pt x="1502241" y="507941"/>
                  </a:lnTo>
                  <a:lnTo>
                    <a:pt x="1442397" y="514626"/>
                  </a:lnTo>
                  <a:lnTo>
                    <a:pt x="1382522" y="521201"/>
                  </a:lnTo>
                  <a:lnTo>
                    <a:pt x="1322700" y="527655"/>
                  </a:lnTo>
                  <a:lnTo>
                    <a:pt x="1263014" y="533979"/>
                  </a:lnTo>
                  <a:lnTo>
                    <a:pt x="1203547" y="540161"/>
                  </a:lnTo>
                  <a:lnTo>
                    <a:pt x="1144383" y="546192"/>
                  </a:lnTo>
                  <a:lnTo>
                    <a:pt x="1085604" y="552060"/>
                  </a:lnTo>
                  <a:lnTo>
                    <a:pt x="1027294" y="557756"/>
                  </a:lnTo>
                  <a:lnTo>
                    <a:pt x="969536" y="563269"/>
                  </a:lnTo>
                  <a:lnTo>
                    <a:pt x="912413" y="568589"/>
                  </a:lnTo>
                  <a:lnTo>
                    <a:pt x="856009" y="573705"/>
                  </a:lnTo>
                  <a:lnTo>
                    <a:pt x="800406" y="578607"/>
                  </a:lnTo>
                  <a:lnTo>
                    <a:pt x="745689" y="583284"/>
                  </a:lnTo>
                  <a:lnTo>
                    <a:pt x="691940" y="587726"/>
                  </a:lnTo>
                  <a:lnTo>
                    <a:pt x="639242" y="591923"/>
                  </a:lnTo>
                  <a:lnTo>
                    <a:pt x="587679" y="595865"/>
                  </a:lnTo>
                  <a:lnTo>
                    <a:pt x="537334" y="599540"/>
                  </a:lnTo>
                  <a:lnTo>
                    <a:pt x="488290" y="602939"/>
                  </a:lnTo>
                  <a:lnTo>
                    <a:pt x="440630" y="606050"/>
                  </a:lnTo>
                  <a:lnTo>
                    <a:pt x="394438" y="608865"/>
                  </a:lnTo>
                  <a:lnTo>
                    <a:pt x="349797" y="611371"/>
                  </a:lnTo>
                  <a:lnTo>
                    <a:pt x="306790" y="613559"/>
                  </a:lnTo>
                  <a:lnTo>
                    <a:pt x="265500" y="615419"/>
                  </a:lnTo>
                  <a:lnTo>
                    <a:pt x="226011" y="616940"/>
                  </a:lnTo>
                  <a:lnTo>
                    <a:pt x="152768" y="618923"/>
                  </a:lnTo>
                  <a:lnTo>
                    <a:pt x="119180" y="619364"/>
                  </a:lnTo>
                  <a:lnTo>
                    <a:pt x="87725" y="619425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0670" y="473600"/>
            <a:ext cx="5848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20" dirty="0">
                <a:solidFill>
                  <a:srgbClr val="FFFFFF"/>
                </a:solidFill>
                <a:latin typeface="Trebuchet MS"/>
                <a:cs typeface="Trebuchet MS"/>
              </a:rPr>
              <a:t>How</a:t>
            </a:r>
            <a:r>
              <a:rPr sz="2800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8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25" dirty="0">
                <a:solidFill>
                  <a:srgbClr val="FFFFFF"/>
                </a:solidFill>
                <a:latin typeface="Trebuchet MS"/>
                <a:cs typeface="Trebuchet MS"/>
              </a:rPr>
              <a:t>get</a:t>
            </a:r>
            <a:r>
              <a:rPr sz="28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8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Trebuchet MS"/>
                <a:cs typeface="Trebuchet MS"/>
              </a:rPr>
              <a:t>touch</a:t>
            </a:r>
            <a:r>
              <a:rPr sz="2800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8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8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FFFFFF"/>
                </a:solidFill>
                <a:latin typeface="Trebuchet MS"/>
                <a:cs typeface="Trebuchet MS"/>
              </a:rPr>
              <a:t>teacher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321547"/>
            <a:ext cx="9144635" cy="3822065"/>
          </a:xfrm>
          <a:custGeom>
            <a:avLst/>
            <a:gdLst/>
            <a:ahLst/>
            <a:cxnLst/>
            <a:rect l="l" t="t" r="r" b="b"/>
            <a:pathLst>
              <a:path w="9144635" h="3822065">
                <a:moveTo>
                  <a:pt x="9144305" y="3821942"/>
                </a:moveTo>
                <a:lnTo>
                  <a:pt x="0" y="3821942"/>
                </a:lnTo>
                <a:lnTo>
                  <a:pt x="0" y="0"/>
                </a:lnTo>
                <a:lnTo>
                  <a:pt x="53948" y="9194"/>
                </a:lnTo>
                <a:lnTo>
                  <a:pt x="212135" y="36257"/>
                </a:lnTo>
                <a:lnTo>
                  <a:pt x="327346" y="55174"/>
                </a:lnTo>
                <a:lnTo>
                  <a:pt x="464503" y="75139"/>
                </a:lnTo>
                <a:lnTo>
                  <a:pt x="627260" y="99049"/>
                </a:lnTo>
                <a:lnTo>
                  <a:pt x="807392" y="124272"/>
                </a:lnTo>
                <a:lnTo>
                  <a:pt x="1010384" y="150807"/>
                </a:lnTo>
                <a:lnTo>
                  <a:pt x="1231664" y="178919"/>
                </a:lnTo>
                <a:lnTo>
                  <a:pt x="1472143" y="207032"/>
                </a:lnTo>
                <a:lnTo>
                  <a:pt x="1728170" y="235669"/>
                </a:lnTo>
                <a:lnTo>
                  <a:pt x="2004310" y="262204"/>
                </a:lnTo>
                <a:lnTo>
                  <a:pt x="2293252" y="287689"/>
                </a:lnTo>
                <a:lnTo>
                  <a:pt x="2598644" y="310811"/>
                </a:lnTo>
                <a:lnTo>
                  <a:pt x="2916868" y="332879"/>
                </a:lnTo>
                <a:lnTo>
                  <a:pt x="3248767" y="353636"/>
                </a:lnTo>
                <a:lnTo>
                  <a:pt x="3418842" y="360991"/>
                </a:lnTo>
                <a:lnTo>
                  <a:pt x="3592592" y="369136"/>
                </a:lnTo>
                <a:lnTo>
                  <a:pt x="3769066" y="376756"/>
                </a:lnTo>
                <a:lnTo>
                  <a:pt x="3946441" y="381746"/>
                </a:lnTo>
                <a:lnTo>
                  <a:pt x="4127490" y="386214"/>
                </a:lnTo>
                <a:lnTo>
                  <a:pt x="4310365" y="390944"/>
                </a:lnTo>
                <a:lnTo>
                  <a:pt x="4496890" y="394096"/>
                </a:lnTo>
                <a:lnTo>
                  <a:pt x="4685264" y="394096"/>
                </a:lnTo>
                <a:lnTo>
                  <a:pt x="4875439" y="395674"/>
                </a:lnTo>
                <a:lnTo>
                  <a:pt x="5067464" y="394096"/>
                </a:lnTo>
                <a:lnTo>
                  <a:pt x="5262238" y="390944"/>
                </a:lnTo>
                <a:lnTo>
                  <a:pt x="5456988" y="388054"/>
                </a:lnTo>
                <a:lnTo>
                  <a:pt x="5654487" y="381746"/>
                </a:lnTo>
                <a:lnTo>
                  <a:pt x="5853837" y="375179"/>
                </a:lnTo>
                <a:lnTo>
                  <a:pt x="6053162" y="367561"/>
                </a:lnTo>
                <a:lnTo>
                  <a:pt x="6254336" y="356789"/>
                </a:lnTo>
                <a:lnTo>
                  <a:pt x="6457311" y="343914"/>
                </a:lnTo>
                <a:lnTo>
                  <a:pt x="6661235" y="331566"/>
                </a:lnTo>
                <a:lnTo>
                  <a:pt x="6865135" y="315801"/>
                </a:lnTo>
                <a:lnTo>
                  <a:pt x="7071785" y="296886"/>
                </a:lnTo>
                <a:lnTo>
                  <a:pt x="7275684" y="277969"/>
                </a:lnTo>
                <a:lnTo>
                  <a:pt x="7483259" y="256161"/>
                </a:lnTo>
                <a:lnTo>
                  <a:pt x="7691733" y="232254"/>
                </a:lnTo>
                <a:lnTo>
                  <a:pt x="7897458" y="207032"/>
                </a:lnTo>
                <a:lnTo>
                  <a:pt x="8105932" y="177607"/>
                </a:lnTo>
                <a:lnTo>
                  <a:pt x="8313507" y="146079"/>
                </a:lnTo>
                <a:lnTo>
                  <a:pt x="8521982" y="114814"/>
                </a:lnTo>
                <a:lnTo>
                  <a:pt x="8729531" y="78294"/>
                </a:lnTo>
                <a:lnTo>
                  <a:pt x="8936181" y="40984"/>
                </a:lnTo>
                <a:lnTo>
                  <a:pt x="9143755" y="1839"/>
                </a:lnTo>
                <a:lnTo>
                  <a:pt x="9143755" y="1621671"/>
                </a:lnTo>
                <a:lnTo>
                  <a:pt x="9144305" y="1621671"/>
                </a:lnTo>
                <a:lnTo>
                  <a:pt x="9144305" y="38219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96364" y="2271501"/>
            <a:ext cx="6196330" cy="13550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37490" marR="38735" indent="-225425">
              <a:lnSpc>
                <a:spcPts val="1720"/>
              </a:lnSpc>
              <a:spcBef>
                <a:spcPts val="320"/>
              </a:spcBef>
              <a:buClr>
                <a:srgbClr val="F6F6F6"/>
              </a:buClr>
              <a:buSzPct val="81250"/>
              <a:buFont typeface="Noto Sans Symbols"/>
              <a:buChar char="►"/>
              <a:tabLst>
                <a:tab pos="238125" algn="l"/>
              </a:tabLst>
            </a:pPr>
            <a:r>
              <a:rPr sz="1600" b="1" spc="-5" dirty="0">
                <a:solidFill>
                  <a:srgbClr val="1A9987"/>
                </a:solidFill>
                <a:latin typeface="Gothic Uralic"/>
                <a:cs typeface="Gothic Uralic"/>
              </a:rPr>
              <a:t>All commenting features have been disabled in Google  Classroom, to ensure that important messages don’t get</a:t>
            </a:r>
            <a:r>
              <a:rPr sz="1600" b="1" spc="-45" dirty="0">
                <a:solidFill>
                  <a:srgbClr val="1A9987"/>
                </a:solidFill>
                <a:latin typeface="Gothic Uralic"/>
                <a:cs typeface="Gothic Uralic"/>
              </a:rPr>
              <a:t> </a:t>
            </a:r>
            <a:r>
              <a:rPr sz="1600" b="1" spc="-10" dirty="0">
                <a:solidFill>
                  <a:srgbClr val="1A9987"/>
                </a:solidFill>
                <a:latin typeface="Gothic Uralic"/>
                <a:cs typeface="Gothic Uralic"/>
              </a:rPr>
              <a:t>lost.</a:t>
            </a:r>
            <a:endParaRPr sz="160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6F6F6"/>
              </a:buClr>
              <a:buFont typeface="Noto Sans Symbols"/>
              <a:buChar char="►"/>
            </a:pPr>
            <a:endParaRPr sz="2700">
              <a:latin typeface="Gothic Uralic"/>
              <a:cs typeface="Gothic Uralic"/>
            </a:endParaRPr>
          </a:p>
          <a:p>
            <a:pPr marL="237490" marR="5080" indent="-225425">
              <a:lnSpc>
                <a:spcPts val="1750"/>
              </a:lnSpc>
              <a:buClr>
                <a:srgbClr val="F6F6F6"/>
              </a:buClr>
              <a:buSzPct val="81250"/>
              <a:buFont typeface="Noto Sans Symbols"/>
              <a:buChar char="►"/>
              <a:tabLst>
                <a:tab pos="238125" algn="l"/>
              </a:tabLst>
            </a:pPr>
            <a:r>
              <a:rPr sz="1600" b="1" spc="-5" dirty="0">
                <a:solidFill>
                  <a:srgbClr val="1A9987"/>
                </a:solidFill>
                <a:latin typeface="Gothic Uralic"/>
                <a:cs typeface="Gothic Uralic"/>
              </a:rPr>
              <a:t>To get in touch with the teacher, email them at their </a:t>
            </a:r>
            <a:r>
              <a:rPr sz="1600" b="1" spc="-10" dirty="0">
                <a:solidFill>
                  <a:srgbClr val="1A9987"/>
                </a:solidFill>
                <a:latin typeface="Gothic Uralic"/>
                <a:cs typeface="Gothic Uralic"/>
              </a:rPr>
              <a:t>Al-Hujjat  </a:t>
            </a:r>
            <a:r>
              <a:rPr sz="1600" b="1" spc="-5" dirty="0">
                <a:solidFill>
                  <a:srgbClr val="1A9987"/>
                </a:solidFill>
                <a:latin typeface="Gothic Uralic"/>
                <a:cs typeface="Gothic Uralic"/>
              </a:rPr>
              <a:t>email</a:t>
            </a:r>
            <a:r>
              <a:rPr sz="1600" b="1" spc="-10" dirty="0">
                <a:solidFill>
                  <a:srgbClr val="1A9987"/>
                </a:solidFill>
                <a:latin typeface="Gothic Uralic"/>
                <a:cs typeface="Gothic Uralic"/>
              </a:rPr>
              <a:t> </a:t>
            </a:r>
            <a:r>
              <a:rPr sz="1600" b="1" spc="-5" dirty="0">
                <a:solidFill>
                  <a:srgbClr val="1A9987"/>
                </a:solidFill>
                <a:latin typeface="Gothic Uralic"/>
                <a:cs typeface="Gothic Uralic"/>
              </a:rPr>
              <a:t>addresses.</a:t>
            </a:r>
            <a:endParaRPr sz="1600">
              <a:latin typeface="Gothic Uralic"/>
              <a:cs typeface="Gothic Ural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5451" y="4310129"/>
            <a:ext cx="1301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6F6F6"/>
                </a:solidFill>
                <a:latin typeface="Noto Sans Symbols"/>
                <a:cs typeface="Noto Sans Symbols"/>
              </a:rPr>
              <a:t>►</a:t>
            </a:r>
            <a:endParaRPr sz="1100">
              <a:latin typeface="Noto Sans Symbols"/>
              <a:cs typeface="Noto Sans Symbol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5671" y="1911667"/>
            <a:ext cx="5327650" cy="8807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019810" marR="5080" indent="-1007744">
              <a:lnSpc>
                <a:spcPct val="100400"/>
              </a:lnSpc>
              <a:spcBef>
                <a:spcPts val="85"/>
              </a:spcBef>
            </a:pPr>
            <a:r>
              <a:rPr sz="2800" dirty="0">
                <a:solidFill>
                  <a:srgbClr val="000000"/>
                </a:solidFill>
                <a:latin typeface="Trebuchet MS"/>
                <a:cs typeface="Trebuchet MS"/>
              </a:rPr>
              <a:t>If</a:t>
            </a:r>
            <a:r>
              <a:rPr sz="2800" spc="-3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60" dirty="0">
                <a:solidFill>
                  <a:srgbClr val="000000"/>
                </a:solidFill>
                <a:latin typeface="Trebuchet MS"/>
                <a:cs typeface="Trebuchet MS"/>
              </a:rPr>
              <a:t>you</a:t>
            </a:r>
            <a:r>
              <a:rPr sz="280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000000"/>
                </a:solidFill>
                <a:latin typeface="Trebuchet MS"/>
                <a:cs typeface="Trebuchet MS"/>
              </a:rPr>
              <a:t>have</a:t>
            </a:r>
            <a:r>
              <a:rPr sz="280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55" dirty="0">
                <a:solidFill>
                  <a:srgbClr val="000000"/>
                </a:solidFill>
                <a:latin typeface="Trebuchet MS"/>
                <a:cs typeface="Trebuchet MS"/>
              </a:rPr>
              <a:t>any</a:t>
            </a:r>
            <a:r>
              <a:rPr sz="2800" spc="-2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65" dirty="0">
                <a:solidFill>
                  <a:srgbClr val="000000"/>
                </a:solidFill>
                <a:latin typeface="Trebuchet MS"/>
                <a:cs typeface="Trebuchet MS"/>
              </a:rPr>
              <a:t>questions</a:t>
            </a:r>
            <a:r>
              <a:rPr sz="280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800" spc="60" dirty="0">
                <a:solidFill>
                  <a:srgbClr val="000000"/>
                </a:solidFill>
                <a:latin typeface="Trebuchet MS"/>
                <a:cs typeface="Trebuchet MS"/>
              </a:rPr>
              <a:t>email  </a:t>
            </a:r>
            <a:r>
              <a:rPr sz="2800" spc="20" dirty="0">
                <a:solidFill>
                  <a:srgbClr val="000000"/>
                </a:solidFill>
                <a:latin typeface="Trebuchet MS"/>
                <a:cs typeface="Trebuchet MS"/>
                <a:hlinkClick r:id="rId2"/>
              </a:rPr>
              <a:t>admin@al-hujjat.ca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4" name="object 4"/>
            <p:cNvSpPr/>
            <p:nvPr/>
          </p:nvSpPr>
          <p:spPr>
            <a:xfrm>
              <a:off x="7732484" y="75017"/>
              <a:ext cx="688713" cy="6887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87CED3-8531-4FEC-BFD7-C8F4ADB36F0A}"/>
              </a:ext>
            </a:extLst>
          </p:cNvPr>
          <p:cNvSpPr txBox="1"/>
          <p:nvPr/>
        </p:nvSpPr>
        <p:spPr>
          <a:xfrm>
            <a:off x="2438400" y="1809750"/>
            <a:ext cx="42672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err="1">
                <a:solidFill>
                  <a:schemeClr val="bg1"/>
                </a:solidFill>
              </a:rPr>
              <a:t>Dua</a:t>
            </a:r>
            <a:r>
              <a:rPr lang="en-CA" sz="3200" b="1" dirty="0">
                <a:solidFill>
                  <a:schemeClr val="bg1"/>
                </a:solidFill>
              </a:rPr>
              <a:t> Imam-e-</a:t>
            </a:r>
            <a:r>
              <a:rPr lang="en-CA" sz="3200" b="1" dirty="0" err="1">
                <a:solidFill>
                  <a:schemeClr val="bg1"/>
                </a:solidFill>
              </a:rPr>
              <a:t>Zamana</a:t>
            </a:r>
            <a:r>
              <a:rPr lang="en-CA" sz="3200" b="1" dirty="0">
                <a:solidFill>
                  <a:schemeClr val="bg1"/>
                </a:solidFill>
              </a:rPr>
              <a:t> by Syed Aamir Rizvi </a:t>
            </a: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3FC28EEE-D7D5-42A2-9CE8-FBC155BED787}"/>
              </a:ext>
            </a:extLst>
          </p:cNvPr>
          <p:cNvSpPr/>
          <p:nvPr/>
        </p:nvSpPr>
        <p:spPr>
          <a:xfrm>
            <a:off x="7577460" y="59627"/>
            <a:ext cx="1521434" cy="10951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5890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8557" y="341189"/>
            <a:ext cx="18256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35" dirty="0">
                <a:latin typeface="Trebuchet MS"/>
                <a:cs typeface="Trebuchet MS"/>
              </a:rPr>
              <a:t>Jazakallah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1457" y="1648015"/>
            <a:ext cx="1165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595959"/>
                </a:solidFill>
                <a:latin typeface="Lato"/>
                <a:cs typeface="Lato"/>
              </a:rPr>
              <a:t>Questions?</a:t>
            </a:r>
            <a:endParaRPr sz="1800">
              <a:latin typeface="Lato"/>
              <a:cs typeface="La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10943" y="2138020"/>
            <a:ext cx="2143120" cy="2143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527622" y="0"/>
            <a:ext cx="1616710" cy="5148580"/>
            <a:chOff x="7527622" y="0"/>
            <a:chExt cx="1616710" cy="5148580"/>
          </a:xfrm>
        </p:grpSpPr>
        <p:sp>
          <p:nvSpPr>
            <p:cNvPr id="6" name="object 6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  <a:lnTo>
                    <a:pt x="1611596" y="5143489"/>
                  </a:lnTo>
                  <a:lnTo>
                    <a:pt x="0" y="5143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99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32385" y="0"/>
              <a:ext cx="1611630" cy="5143500"/>
            </a:xfrm>
            <a:custGeom>
              <a:avLst/>
              <a:gdLst/>
              <a:ahLst/>
              <a:cxnLst/>
              <a:rect l="l" t="t" r="r" b="b"/>
              <a:pathLst>
                <a:path w="1611629" h="5143500">
                  <a:moveTo>
                    <a:pt x="0" y="0"/>
                  </a:moveTo>
                  <a:lnTo>
                    <a:pt x="1611596" y="0"/>
                  </a:lnTo>
                </a:path>
                <a:path w="1611629" h="5143500">
                  <a:moveTo>
                    <a:pt x="0" y="514348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7460" y="59627"/>
              <a:ext cx="1521434" cy="10951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1258</Words>
  <Application>Microsoft Office PowerPoint</Application>
  <PresentationFormat>On-screen Show (16:9)</PresentationFormat>
  <Paragraphs>168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DejaVu Sans</vt:lpstr>
      <vt:lpstr>Gothic Uralic</vt:lpstr>
      <vt:lpstr>Lato</vt:lpstr>
      <vt:lpstr>Noto Sans Symbols</vt:lpstr>
      <vt:lpstr>TeXGyreAdventor</vt:lpstr>
      <vt:lpstr>Trebuchet MS</vt:lpstr>
      <vt:lpstr>Office Theme</vt:lpstr>
      <vt:lpstr>Al-Hujjat Study Centre  Presentation for Parents</vt:lpstr>
      <vt:lpstr>PowerPoint Presentation</vt:lpstr>
      <vt:lpstr>Today on Our Agenda:</vt:lpstr>
      <vt:lpstr>Study Centre Format in September</vt:lpstr>
      <vt:lpstr>AL-HUJJAT ADMIN TEAM</vt:lpstr>
      <vt:lpstr>TARBIYAH/DINIYAT TEACHERS</vt:lpstr>
      <vt:lpstr>QURAN TEACHERS</vt:lpstr>
      <vt:lpstr>Registrations</vt:lpstr>
      <vt:lpstr>PowerPoint Presentation</vt:lpstr>
      <vt:lpstr>Al Hujjat Website</vt:lpstr>
      <vt:lpstr>Accessing Online Classrooms</vt:lpstr>
      <vt:lpstr>Guidelines for Al-Hujjat’s  Google Classroom</vt:lpstr>
      <vt:lpstr>Online Class Guidelines</vt:lpstr>
      <vt:lpstr>INTRODUCTION to Tarbiyah</vt:lpstr>
      <vt:lpstr>Based on  Qur’anic  worldview of  Birr (piety)</vt:lpstr>
      <vt:lpstr>GUIDING PRINCIPLES OF THE MCE CURRICULUM FRAMEWORK</vt:lpstr>
      <vt:lpstr>Al-Hujjat Tarbiyah Plan</vt:lpstr>
      <vt:lpstr>How YOU as Parents/Guardians can Help</vt:lpstr>
      <vt:lpstr>PowerPoint Presentation</vt:lpstr>
      <vt:lpstr>Quran Curriculum</vt:lpstr>
      <vt:lpstr>What is  Google  Classroom?</vt:lpstr>
      <vt:lpstr>How do I  access it?</vt:lpstr>
      <vt:lpstr>How to add  yourself to a  class</vt:lpstr>
      <vt:lpstr>PowerPoint Presentation</vt:lpstr>
      <vt:lpstr>Sample Tarbiyah Class</vt:lpstr>
      <vt:lpstr>Sample Quran Class</vt:lpstr>
      <vt:lpstr>How to get in touch with a teacher</vt:lpstr>
      <vt:lpstr>If you have any questions email  admin@al-hujjat.ca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Al-Hujjat Study Centre  Presentation for Parents</dc:title>
  <cp:lastModifiedBy>Areej Raza</cp:lastModifiedBy>
  <cp:revision>1</cp:revision>
  <dcterms:created xsi:type="dcterms:W3CDTF">2020-08-16T15:22:56Z</dcterms:created>
  <dcterms:modified xsi:type="dcterms:W3CDTF">2020-08-16T15:38:29Z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  <property fmtid="{D5CDD505-2E9C-101B-9397-08002B2CF9AE}" pid="3" name="LastSaved">
    <vt:filetime>2020-08-16T00:00:00Z</vt:filetime>
  </property>
</Properties>
</file>